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53"/>
  </p:notesMasterIdLst>
  <p:sldIdLst>
    <p:sldId id="256" r:id="rId5"/>
    <p:sldId id="257" r:id="rId6"/>
    <p:sldId id="327" r:id="rId7"/>
    <p:sldId id="329" r:id="rId8"/>
    <p:sldId id="328" r:id="rId9"/>
    <p:sldId id="325" r:id="rId10"/>
    <p:sldId id="289" r:id="rId11"/>
    <p:sldId id="291" r:id="rId12"/>
    <p:sldId id="333" r:id="rId13"/>
    <p:sldId id="292" r:id="rId14"/>
    <p:sldId id="334" r:id="rId15"/>
    <p:sldId id="293" r:id="rId16"/>
    <p:sldId id="294" r:id="rId17"/>
    <p:sldId id="295" r:id="rId18"/>
    <p:sldId id="296" r:id="rId19"/>
    <p:sldId id="297" r:id="rId20"/>
    <p:sldId id="335" r:id="rId21"/>
    <p:sldId id="298" r:id="rId22"/>
    <p:sldId id="299" r:id="rId23"/>
    <p:sldId id="330" r:id="rId24"/>
    <p:sldId id="331" r:id="rId25"/>
    <p:sldId id="324" r:id="rId26"/>
    <p:sldId id="300" r:id="rId27"/>
    <p:sldId id="301" r:id="rId28"/>
    <p:sldId id="302" r:id="rId29"/>
    <p:sldId id="303" r:id="rId30"/>
    <p:sldId id="304" r:id="rId31"/>
    <p:sldId id="305" r:id="rId32"/>
    <p:sldId id="306" r:id="rId33"/>
    <p:sldId id="307" r:id="rId34"/>
    <p:sldId id="308" r:id="rId35"/>
    <p:sldId id="309" r:id="rId36"/>
    <p:sldId id="310" r:id="rId37"/>
    <p:sldId id="311" r:id="rId38"/>
    <p:sldId id="312" r:id="rId39"/>
    <p:sldId id="313" r:id="rId40"/>
    <p:sldId id="314" r:id="rId41"/>
    <p:sldId id="315" r:id="rId42"/>
    <p:sldId id="316" r:id="rId43"/>
    <p:sldId id="317" r:id="rId44"/>
    <p:sldId id="318" r:id="rId45"/>
    <p:sldId id="319" r:id="rId46"/>
    <p:sldId id="320" r:id="rId47"/>
    <p:sldId id="321" r:id="rId48"/>
    <p:sldId id="322" r:id="rId49"/>
    <p:sldId id="323" r:id="rId50"/>
    <p:sldId id="332" r:id="rId51"/>
    <p:sldId id="260" r:id="rId5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EBC11A-8DAC-48F8-8782-EBCB9AE98998}" v="1" dt="2022-08-28T05:54:28.5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31" autoAdjust="0"/>
    <p:restoredTop sz="94684"/>
  </p:normalViewPr>
  <p:slideViewPr>
    <p:cSldViewPr snapToGrid="0" snapToObjects="1">
      <p:cViewPr varScale="1">
        <p:scale>
          <a:sx n="103" d="100"/>
          <a:sy n="103" d="100"/>
        </p:scale>
        <p:origin x="782" y="77"/>
      </p:cViewPr>
      <p:guideLst>
        <p:guide orient="horz" pos="162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rdinand" userId="d823a387-1381-4871-8b76-40d648ac4b4b" providerId="ADAL" clId="{5EEBC11A-8DAC-48F8-8782-EBCB9AE98998}"/>
    <pc:docChg chg="undo custSel addSld delSld modSld">
      <pc:chgData name="Ferdinand" userId="d823a387-1381-4871-8b76-40d648ac4b4b" providerId="ADAL" clId="{5EEBC11A-8DAC-48F8-8782-EBCB9AE98998}" dt="2022-08-28T07:31:59.061" v="1401" actId="20577"/>
      <pc:docMkLst>
        <pc:docMk/>
      </pc:docMkLst>
      <pc:sldChg chg="modSp mod">
        <pc:chgData name="Ferdinand" userId="d823a387-1381-4871-8b76-40d648ac4b4b" providerId="ADAL" clId="{5EEBC11A-8DAC-48F8-8782-EBCB9AE98998}" dt="2022-08-28T05:54:28.574" v="2" actId="20577"/>
        <pc:sldMkLst>
          <pc:docMk/>
          <pc:sldMk cId="3548107741" sldId="294"/>
        </pc:sldMkLst>
        <pc:spChg chg="mod">
          <ac:chgData name="Ferdinand" userId="d823a387-1381-4871-8b76-40d648ac4b4b" providerId="ADAL" clId="{5EEBC11A-8DAC-48F8-8782-EBCB9AE98998}" dt="2022-08-28T05:54:28.574" v="2" actId="20577"/>
          <ac:spMkLst>
            <pc:docMk/>
            <pc:sldMk cId="3548107741" sldId="294"/>
            <ac:spMk id="9" creationId="{00000000-0000-0000-0000-000000000000}"/>
          </ac:spMkLst>
        </pc:spChg>
      </pc:sldChg>
      <pc:sldChg chg="modSp mod">
        <pc:chgData name="Ferdinand" userId="d823a387-1381-4871-8b76-40d648ac4b4b" providerId="ADAL" clId="{5EEBC11A-8DAC-48F8-8782-EBCB9AE98998}" dt="2022-08-28T06:38:14.815" v="903" actId="20577"/>
        <pc:sldMkLst>
          <pc:docMk/>
          <pc:sldMk cId="3548107741" sldId="298"/>
        </pc:sldMkLst>
        <pc:spChg chg="mod">
          <ac:chgData name="Ferdinand" userId="d823a387-1381-4871-8b76-40d648ac4b4b" providerId="ADAL" clId="{5EEBC11A-8DAC-48F8-8782-EBCB9AE98998}" dt="2022-08-28T06:38:14.815" v="903" actId="20577"/>
          <ac:spMkLst>
            <pc:docMk/>
            <pc:sldMk cId="3548107741" sldId="298"/>
            <ac:spMk id="2" creationId="{00000000-0000-0000-0000-000000000000}"/>
          </ac:spMkLst>
        </pc:spChg>
        <pc:spChg chg="mod">
          <ac:chgData name="Ferdinand" userId="d823a387-1381-4871-8b76-40d648ac4b4b" providerId="ADAL" clId="{5EEBC11A-8DAC-48F8-8782-EBCB9AE98998}" dt="2022-08-28T06:30:42.259" v="634" actId="20577"/>
          <ac:spMkLst>
            <pc:docMk/>
            <pc:sldMk cId="3548107741" sldId="298"/>
            <ac:spMk id="7" creationId="{00000000-0000-0000-0000-000000000000}"/>
          </ac:spMkLst>
        </pc:spChg>
      </pc:sldChg>
      <pc:sldChg chg="modSp mod">
        <pc:chgData name="Ferdinand" userId="d823a387-1381-4871-8b76-40d648ac4b4b" providerId="ADAL" clId="{5EEBC11A-8DAC-48F8-8782-EBCB9AE98998}" dt="2022-08-28T06:38:09.716" v="897" actId="20577"/>
        <pc:sldMkLst>
          <pc:docMk/>
          <pc:sldMk cId="3548107741" sldId="299"/>
        </pc:sldMkLst>
        <pc:spChg chg="mod">
          <ac:chgData name="Ferdinand" userId="d823a387-1381-4871-8b76-40d648ac4b4b" providerId="ADAL" clId="{5EEBC11A-8DAC-48F8-8782-EBCB9AE98998}" dt="2022-08-28T06:38:09.716" v="897" actId="20577"/>
          <ac:spMkLst>
            <pc:docMk/>
            <pc:sldMk cId="3548107741" sldId="299"/>
            <ac:spMk id="2" creationId="{00000000-0000-0000-0000-000000000000}"/>
          </ac:spMkLst>
        </pc:spChg>
      </pc:sldChg>
      <pc:sldChg chg="modSp mod">
        <pc:chgData name="Ferdinand" userId="d823a387-1381-4871-8b76-40d648ac4b4b" providerId="ADAL" clId="{5EEBC11A-8DAC-48F8-8782-EBCB9AE98998}" dt="2022-08-28T06:36:44.938" v="863" actId="20577"/>
        <pc:sldMkLst>
          <pc:docMk/>
          <pc:sldMk cId="3548107741" sldId="300"/>
        </pc:sldMkLst>
        <pc:spChg chg="mod">
          <ac:chgData name="Ferdinand" userId="d823a387-1381-4871-8b76-40d648ac4b4b" providerId="ADAL" clId="{5EEBC11A-8DAC-48F8-8782-EBCB9AE98998}" dt="2022-08-28T06:36:44.938" v="863" actId="20577"/>
          <ac:spMkLst>
            <pc:docMk/>
            <pc:sldMk cId="3548107741" sldId="300"/>
            <ac:spMk id="7" creationId="{00000000-0000-0000-0000-000000000000}"/>
          </ac:spMkLst>
        </pc:spChg>
      </pc:sldChg>
      <pc:sldChg chg="modSp mod">
        <pc:chgData name="Ferdinand" userId="d823a387-1381-4871-8b76-40d648ac4b4b" providerId="ADAL" clId="{5EEBC11A-8DAC-48F8-8782-EBCB9AE98998}" dt="2022-08-28T05:54:00.740" v="1" actId="20577"/>
        <pc:sldMkLst>
          <pc:docMk/>
          <pc:sldMk cId="3548107741" sldId="325"/>
        </pc:sldMkLst>
        <pc:spChg chg="mod">
          <ac:chgData name="Ferdinand" userId="d823a387-1381-4871-8b76-40d648ac4b4b" providerId="ADAL" clId="{5EEBC11A-8DAC-48F8-8782-EBCB9AE98998}" dt="2022-08-28T05:54:00.740" v="1" actId="20577"/>
          <ac:spMkLst>
            <pc:docMk/>
            <pc:sldMk cId="3548107741" sldId="325"/>
            <ac:spMk id="9" creationId="{00000000-0000-0000-0000-000000000000}"/>
          </ac:spMkLst>
        </pc:spChg>
      </pc:sldChg>
      <pc:sldChg chg="addSp delSp modSp add mod">
        <pc:chgData name="Ferdinand" userId="d823a387-1381-4871-8b76-40d648ac4b4b" providerId="ADAL" clId="{5EEBC11A-8DAC-48F8-8782-EBCB9AE98998}" dt="2022-08-28T06:37:50.693" v="891" actId="20577"/>
        <pc:sldMkLst>
          <pc:docMk/>
          <pc:sldMk cId="749625724" sldId="330"/>
        </pc:sldMkLst>
        <pc:spChg chg="mod">
          <ac:chgData name="Ferdinand" userId="d823a387-1381-4871-8b76-40d648ac4b4b" providerId="ADAL" clId="{5EEBC11A-8DAC-48F8-8782-EBCB9AE98998}" dt="2022-08-28T06:37:44.517" v="885" actId="20577"/>
          <ac:spMkLst>
            <pc:docMk/>
            <pc:sldMk cId="749625724" sldId="330"/>
            <ac:spMk id="2" creationId="{00000000-0000-0000-0000-000000000000}"/>
          </ac:spMkLst>
        </pc:spChg>
        <pc:spChg chg="mod">
          <ac:chgData name="Ferdinand" userId="d823a387-1381-4871-8b76-40d648ac4b4b" providerId="ADAL" clId="{5EEBC11A-8DAC-48F8-8782-EBCB9AE98998}" dt="2022-08-28T06:37:50.693" v="891" actId="20577"/>
          <ac:spMkLst>
            <pc:docMk/>
            <pc:sldMk cId="749625724" sldId="330"/>
            <ac:spMk id="7" creationId="{00000000-0000-0000-0000-000000000000}"/>
          </ac:spMkLst>
        </pc:spChg>
        <pc:picChg chg="add mod">
          <ac:chgData name="Ferdinand" userId="d823a387-1381-4871-8b76-40d648ac4b4b" providerId="ADAL" clId="{5EEBC11A-8DAC-48F8-8782-EBCB9AE98998}" dt="2022-08-28T06:05:42.292" v="159" actId="1076"/>
          <ac:picMkLst>
            <pc:docMk/>
            <pc:sldMk cId="749625724" sldId="330"/>
            <ac:picMk id="4" creationId="{947EA96A-3C92-E888-D341-9371C8829885}"/>
          </ac:picMkLst>
        </pc:picChg>
        <pc:picChg chg="del">
          <ac:chgData name="Ferdinand" userId="d823a387-1381-4871-8b76-40d648ac4b4b" providerId="ADAL" clId="{5EEBC11A-8DAC-48F8-8782-EBCB9AE98998}" dt="2022-08-28T06:01:20.442" v="69" actId="478"/>
          <ac:picMkLst>
            <pc:docMk/>
            <pc:sldMk cId="749625724" sldId="330"/>
            <ac:picMk id="45058" creationId="{00000000-0000-0000-0000-000000000000}"/>
          </ac:picMkLst>
        </pc:picChg>
      </pc:sldChg>
      <pc:sldChg chg="new del">
        <pc:chgData name="Ferdinand" userId="d823a387-1381-4871-8b76-40d648ac4b4b" providerId="ADAL" clId="{5EEBC11A-8DAC-48F8-8782-EBCB9AE98998}" dt="2022-08-28T06:00:47.949" v="4" actId="680"/>
        <pc:sldMkLst>
          <pc:docMk/>
          <pc:sldMk cId="1625026575" sldId="330"/>
        </pc:sldMkLst>
      </pc:sldChg>
      <pc:sldChg chg="addSp delSp modSp add mod">
        <pc:chgData name="Ferdinand" userId="d823a387-1381-4871-8b76-40d648ac4b4b" providerId="ADAL" clId="{5EEBC11A-8DAC-48F8-8782-EBCB9AE98998}" dt="2022-08-28T06:37:22.741" v="879" actId="20577"/>
        <pc:sldMkLst>
          <pc:docMk/>
          <pc:sldMk cId="2238187246" sldId="331"/>
        </pc:sldMkLst>
        <pc:spChg chg="mod">
          <ac:chgData name="Ferdinand" userId="d823a387-1381-4871-8b76-40d648ac4b4b" providerId="ADAL" clId="{5EEBC11A-8DAC-48F8-8782-EBCB9AE98998}" dt="2022-08-28T06:37:22.741" v="879" actId="20577"/>
          <ac:spMkLst>
            <pc:docMk/>
            <pc:sldMk cId="2238187246" sldId="331"/>
            <ac:spMk id="2" creationId="{00000000-0000-0000-0000-000000000000}"/>
          </ac:spMkLst>
        </pc:spChg>
        <pc:spChg chg="mod">
          <ac:chgData name="Ferdinand" userId="d823a387-1381-4871-8b76-40d648ac4b4b" providerId="ADAL" clId="{5EEBC11A-8DAC-48F8-8782-EBCB9AE98998}" dt="2022-08-28T06:28:20.172" v="613" actId="20577"/>
          <ac:spMkLst>
            <pc:docMk/>
            <pc:sldMk cId="2238187246" sldId="331"/>
            <ac:spMk id="7" creationId="{00000000-0000-0000-0000-000000000000}"/>
          </ac:spMkLst>
        </pc:spChg>
        <pc:picChg chg="del">
          <ac:chgData name="Ferdinand" userId="d823a387-1381-4871-8b76-40d648ac4b4b" providerId="ADAL" clId="{5EEBC11A-8DAC-48F8-8782-EBCB9AE98998}" dt="2022-08-28T06:23:39.862" v="321" actId="478"/>
          <ac:picMkLst>
            <pc:docMk/>
            <pc:sldMk cId="2238187246" sldId="331"/>
            <ac:picMk id="4" creationId="{947EA96A-3C92-E888-D341-9371C8829885}"/>
          </ac:picMkLst>
        </pc:picChg>
        <pc:picChg chg="add mod">
          <ac:chgData name="Ferdinand" userId="d823a387-1381-4871-8b76-40d648ac4b4b" providerId="ADAL" clId="{5EEBC11A-8DAC-48F8-8782-EBCB9AE98998}" dt="2022-08-28T06:28:11.322" v="597" actId="1076"/>
          <ac:picMkLst>
            <pc:docMk/>
            <pc:sldMk cId="2238187246" sldId="331"/>
            <ac:picMk id="6" creationId="{2C77CEA5-4AD7-0BE5-8053-34B1DDEE0CC1}"/>
          </ac:picMkLst>
        </pc:picChg>
        <pc:picChg chg="add mod">
          <ac:chgData name="Ferdinand" userId="d823a387-1381-4871-8b76-40d648ac4b4b" providerId="ADAL" clId="{5EEBC11A-8DAC-48F8-8782-EBCB9AE98998}" dt="2022-08-28T06:29:34.786" v="621" actId="14100"/>
          <ac:picMkLst>
            <pc:docMk/>
            <pc:sldMk cId="2238187246" sldId="331"/>
            <ac:picMk id="9" creationId="{AB19EA34-F551-C30D-ACCC-F5FAA5ED4183}"/>
          </ac:picMkLst>
        </pc:picChg>
        <pc:picChg chg="del">
          <ac:chgData name="Ferdinand" userId="d823a387-1381-4871-8b76-40d648ac4b4b" providerId="ADAL" clId="{5EEBC11A-8DAC-48F8-8782-EBCB9AE98998}" dt="2022-08-28T06:23:39.370" v="320" actId="478"/>
          <ac:picMkLst>
            <pc:docMk/>
            <pc:sldMk cId="2238187246" sldId="331"/>
            <ac:picMk id="10" creationId="{00000000-0000-0000-0000-000000000000}"/>
          </ac:picMkLst>
        </pc:picChg>
      </pc:sldChg>
      <pc:sldChg chg="modSp add mod">
        <pc:chgData name="Ferdinand" userId="d823a387-1381-4871-8b76-40d648ac4b4b" providerId="ADAL" clId="{5EEBC11A-8DAC-48F8-8782-EBCB9AE98998}" dt="2022-08-28T07:31:59.061" v="1401" actId="20577"/>
        <pc:sldMkLst>
          <pc:docMk/>
          <pc:sldMk cId="269295264" sldId="332"/>
        </pc:sldMkLst>
        <pc:spChg chg="mod">
          <ac:chgData name="Ferdinand" userId="d823a387-1381-4871-8b76-40d648ac4b4b" providerId="ADAL" clId="{5EEBC11A-8DAC-48F8-8782-EBCB9AE98998}" dt="2022-08-28T07:29:28.287" v="912" actId="20577"/>
          <ac:spMkLst>
            <pc:docMk/>
            <pc:sldMk cId="269295264" sldId="332"/>
            <ac:spMk id="2" creationId="{00000000-0000-0000-0000-000000000000}"/>
          </ac:spMkLst>
        </pc:spChg>
        <pc:spChg chg="mod">
          <ac:chgData name="Ferdinand" userId="d823a387-1381-4871-8b76-40d648ac4b4b" providerId="ADAL" clId="{5EEBC11A-8DAC-48F8-8782-EBCB9AE98998}" dt="2022-08-28T07:31:59.061" v="1401" actId="20577"/>
          <ac:spMkLst>
            <pc:docMk/>
            <pc:sldMk cId="269295264" sldId="332"/>
            <ac:spMk id="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8798C2-60CC-4125-A476-A0FCC5ABEA8C}" type="datetimeFigureOut">
              <a:rPr lang="en-US" smtClean="0"/>
              <a:pPr/>
              <a:t>2/20/2025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62B1264-E2D9-4D3A-B36E-FEBD81AD2BAA}"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ACDB3CC-F982-40F9-8DD6-BCC9AFBF44BD}" type="datetime1">
              <a:rPr lang="en-US" smtClean="0"/>
              <a:pPr/>
              <a:t>2/20/2025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pPr/>
              <a:t>‹#›</a:t>
            </a:fld>
            <a:endParaRPr lang="en-US"/>
          </a:p>
        </p:txBody>
      </p:sp>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C2560D-EC28-3B41-86E8-18F1CE0113B4}" type="datetimeFigureOut">
              <a:rPr lang="en-US" smtClean="0"/>
              <a:pPr/>
              <a:t>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pPr/>
              <a:t>‹#›</a:t>
            </a:fld>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C2560D-EC28-3B41-86E8-18F1CE0113B4}" type="datetimeFigureOut">
              <a:rPr lang="en-US" smtClean="0"/>
              <a:pPr/>
              <a:t>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pPr/>
              <a:t>‹#›</a:t>
            </a:fld>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C2560D-EC28-3B41-86E8-18F1CE0113B4}" type="datetimeFigureOut">
              <a:rPr lang="en-US" smtClean="0"/>
              <a:pPr/>
              <a:t>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pPr/>
              <a:t>‹#›</a:t>
            </a:fld>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9E7B99-7C3F-4BC3-B7B8-7E1F8C620B24}" type="datetime1">
              <a:rPr lang="en-US" smtClean="0"/>
              <a:pPr/>
              <a:t>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spTree>
    <p:extLst>
      <p:ext uri="{BB962C8B-B14F-4D97-AF65-F5344CB8AC3E}">
        <p14:creationId xmlns:p14="http://schemas.microsoft.com/office/powerpoint/2010/main" val="112239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8C2560D-EC28-3B41-86E8-18F1CE0113B4}" type="datetimeFigureOut">
              <a:rPr lang="en-US" smtClean="0"/>
              <a:pPr/>
              <a:t>2/20/2025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pPr/>
              <a:t>‹#›</a:t>
            </a:fld>
            <a:endParaRPr lang="en-US"/>
          </a:p>
        </p:txBody>
      </p:sp>
    </p:spTree>
    <p:extLst>
      <p:ext uri="{BB962C8B-B14F-4D97-AF65-F5344CB8AC3E}">
        <p14:creationId xmlns:p14="http://schemas.microsoft.com/office/powerpoint/2010/main" val="1260594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8C2560D-EC28-3B41-86E8-18F1CE0113B4}" type="datetimeFigureOut">
              <a:rPr lang="en-US" smtClean="0"/>
              <a:pPr/>
              <a:t>2/20/2025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pPr/>
              <a:t>‹#›</a:t>
            </a:fld>
            <a:endParaRPr lang="en-US"/>
          </a:p>
        </p:txBody>
      </p:sp>
    </p:spTree>
    <p:extLst>
      <p:ext uri="{BB962C8B-B14F-4D97-AF65-F5344CB8AC3E}">
        <p14:creationId xmlns:p14="http://schemas.microsoft.com/office/powerpoint/2010/main" val="2486824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C2560D-EC28-3B41-86E8-18F1CE0113B4}" type="datetimeFigureOut">
              <a:rPr lang="en-US" smtClean="0"/>
              <a:pPr/>
              <a:t>2/20/2025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pPr/>
              <a:t>‹#›</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C2560D-EC28-3B41-86E8-18F1CE0113B4}" type="datetimeFigureOut">
              <a:rPr lang="en-US" smtClean="0"/>
              <a:pPr/>
              <a:t>2/20/2025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pPr/>
              <a:t>‹#›</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C2560D-EC28-3B41-86E8-18F1CE0113B4}" type="datetimeFigureOut">
              <a:rPr lang="en-US" smtClean="0"/>
              <a:pPr/>
              <a:t>2/20/2025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a:t>‹#›</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C2560D-EC28-3B41-86E8-18F1CE0113B4}" type="datetimeFigureOut">
              <a:rPr lang="en-US" smtClean="0"/>
              <a:pPr/>
              <a:t>2/20/2025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pPr/>
              <a:t>‹#›</a:t>
            </a:fld>
            <a:endParaRPr lang="en-US"/>
          </a:p>
        </p:txBody>
      </p:sp>
    </p:spTree>
    <p:extLst>
      <p:ext uri="{BB962C8B-B14F-4D97-AF65-F5344CB8AC3E}">
        <p14:creationId xmlns:p14="http://schemas.microsoft.com/office/powerpoint/2010/main" val="3615983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8C2560D-EC28-3B41-86E8-18F1CE0113B4}" type="datetimeFigureOut">
              <a:rPr lang="en-US" smtClean="0"/>
              <a:pPr/>
              <a:t>2/20/2025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pPr/>
              <a:t>‹#›</a:t>
            </a:fld>
            <a:endParaRPr lang="en-US"/>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8" r:id="rId3"/>
    <p:sldLayoutId id="2147493459" r:id="rId4"/>
    <p:sldLayoutId id="2147493460" r:id="rId5"/>
    <p:sldLayoutId id="2147493461" r:id="rId6"/>
    <p:sldLayoutId id="2147493462" r:id="rId7"/>
    <p:sldLayoutId id="2147493463" r:id="rId8"/>
    <p:sldLayoutId id="2147493464" r:id="rId9"/>
    <p:sldLayoutId id="2147493465" r:id="rId10"/>
    <p:sldLayoutId id="2147493466"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hyperlink" Target="https://marketplace.visualstudio.com/items?itemName=Dart-Code.flutter" TargetMode="External"/><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4.tiff"/><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dart.dev/#try-dart"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hyperlink" Target="https://flutter.dev/docs" TargetMode="External"/><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flutter.dev/desktop" TargetMode="External"/><Relationship Id="rId4" Type="http://schemas.openxmlformats.org/officeDocument/2006/relationships/hyperlink" Target="https://flutter.dev/web"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flutter.dev/docs/get-started/install/windows"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docs.flutter.dev/get-started/install/macos" TargetMode="Externa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hyperlink" Target="https://stackoverflow.com/a/5390124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799" y="1597819"/>
            <a:ext cx="8162926" cy="1272972"/>
          </a:xfrm>
        </p:spPr>
        <p:txBody>
          <a:bodyPr>
            <a:noAutofit/>
          </a:bodyPr>
          <a:lstStyle/>
          <a:p>
            <a:pPr algn="l"/>
            <a:r>
              <a:rPr lang="en-US" sz="3600" dirty="0">
                <a:solidFill>
                  <a:schemeClr val="bg1"/>
                </a:solidFill>
              </a:rPr>
              <a:t>Introduction and Installation</a:t>
            </a:r>
            <a:endParaRPr lang="en-US" sz="3600" b="1" dirty="0">
              <a:solidFill>
                <a:schemeClr val="bg1"/>
              </a:solidFill>
            </a:endParaRPr>
          </a:p>
        </p:txBody>
      </p:sp>
      <p:sp>
        <p:nvSpPr>
          <p:cNvPr id="3" name="Subtitle 2"/>
          <p:cNvSpPr>
            <a:spLocks noGrp="1"/>
          </p:cNvSpPr>
          <p:nvPr>
            <p:ph type="subTitle" idx="1"/>
          </p:nvPr>
        </p:nvSpPr>
        <p:spPr>
          <a:xfrm>
            <a:off x="4685145" y="3468832"/>
            <a:ext cx="3962400" cy="1103168"/>
          </a:xfrm>
        </p:spPr>
        <p:txBody>
          <a:bodyPr>
            <a:noAutofit/>
          </a:bodyPr>
          <a:lstStyle/>
          <a:p>
            <a:pPr algn="l"/>
            <a:r>
              <a:rPr lang="en-US" sz="1600" dirty="0">
                <a:solidFill>
                  <a:srgbClr val="FFFFFF"/>
                </a:solidFill>
              </a:rPr>
              <a:t>Week 1</a:t>
            </a:r>
          </a:p>
          <a:p>
            <a:pPr algn="l"/>
            <a:r>
              <a:rPr lang="en-US" sz="1600" dirty="0">
                <a:solidFill>
                  <a:srgbClr val="C6D9F1"/>
                </a:solidFill>
              </a:rPr>
              <a:t>Program </a:t>
            </a:r>
            <a:r>
              <a:rPr lang="en-US" sz="1600" dirty="0" err="1">
                <a:solidFill>
                  <a:srgbClr val="C6D9F1"/>
                </a:solidFill>
              </a:rPr>
              <a:t>Studi</a:t>
            </a:r>
            <a:r>
              <a:rPr lang="en-US" sz="1600" dirty="0">
                <a:solidFill>
                  <a:srgbClr val="C6D9F1"/>
                </a:solidFill>
              </a:rPr>
              <a:t> </a:t>
            </a:r>
            <a:r>
              <a:rPr lang="en-US" sz="1600" dirty="0" err="1">
                <a:solidFill>
                  <a:srgbClr val="C6D9F1"/>
                </a:solidFill>
              </a:rPr>
              <a:t>Teknik</a:t>
            </a:r>
            <a:r>
              <a:rPr lang="en-US" sz="1600" dirty="0">
                <a:solidFill>
                  <a:srgbClr val="C6D9F1"/>
                </a:solidFill>
              </a:rPr>
              <a:t> </a:t>
            </a:r>
            <a:r>
              <a:rPr lang="en-US" sz="1600" dirty="0" err="1">
                <a:solidFill>
                  <a:srgbClr val="C6D9F1"/>
                </a:solidFill>
              </a:rPr>
              <a:t>Informatika</a:t>
            </a:r>
            <a:endParaRPr lang="en-US" sz="1600" dirty="0">
              <a:solidFill>
                <a:srgbClr val="C6D9F1"/>
              </a:solidFill>
            </a:endParaRPr>
          </a:p>
          <a:p>
            <a:pPr algn="l"/>
            <a:r>
              <a:rPr lang="en-US" sz="1600" dirty="0" err="1">
                <a:solidFill>
                  <a:srgbClr val="C6D9F1"/>
                </a:solidFill>
              </a:rPr>
              <a:t>Fakultas</a:t>
            </a:r>
            <a:r>
              <a:rPr lang="en-US" sz="1600" dirty="0">
                <a:solidFill>
                  <a:srgbClr val="C6D9F1"/>
                </a:solidFill>
              </a:rPr>
              <a:t> </a:t>
            </a:r>
            <a:r>
              <a:rPr lang="en-US" sz="1600" dirty="0" err="1">
                <a:solidFill>
                  <a:srgbClr val="C6D9F1"/>
                </a:solidFill>
              </a:rPr>
              <a:t>Teknik</a:t>
            </a:r>
            <a:r>
              <a:rPr lang="en-US" sz="1600" dirty="0">
                <a:solidFill>
                  <a:srgbClr val="C6D9F1"/>
                </a:solidFill>
              </a:rPr>
              <a:t> – Universitas Surabaya</a:t>
            </a:r>
          </a:p>
        </p:txBody>
      </p:sp>
      <p:sp>
        <p:nvSpPr>
          <p:cNvPr id="4" name="Title 1"/>
          <p:cNvSpPr txBox="1">
            <a:spLocks/>
          </p:cNvSpPr>
          <p:nvPr/>
        </p:nvSpPr>
        <p:spPr>
          <a:xfrm>
            <a:off x="685799" y="1166090"/>
            <a:ext cx="5721927" cy="461674"/>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dirty="0">
                <a:solidFill>
                  <a:schemeClr val="bg1"/>
                </a:solidFill>
              </a:rPr>
              <a:t>Emerging Technology : Flutter</a:t>
            </a:r>
          </a:p>
        </p:txBody>
      </p:sp>
    </p:spTree>
    <p:extLst>
      <p:ext uri="{BB962C8B-B14F-4D97-AF65-F5344CB8AC3E}">
        <p14:creationId xmlns:p14="http://schemas.microsoft.com/office/powerpoint/2010/main" val="210487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Installation (2) – flutter doctor</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9" name="Content Placeholder 8"/>
          <p:cNvSpPr>
            <a:spLocks noGrp="1"/>
          </p:cNvSpPr>
          <p:nvPr>
            <p:ph idx="1"/>
          </p:nvPr>
        </p:nvSpPr>
        <p:spPr>
          <a:xfrm>
            <a:off x="457200" y="783771"/>
            <a:ext cx="8229600" cy="3810852"/>
          </a:xfrm>
        </p:spPr>
        <p:txBody>
          <a:bodyPr/>
          <a:lstStyle/>
          <a:p>
            <a:pPr>
              <a:buNone/>
            </a:pPr>
            <a:r>
              <a:rPr lang="en-US" sz="2000" dirty="0"/>
              <a:t>Example view after running flutter doctor:</a:t>
            </a:r>
          </a:p>
          <a:p>
            <a:pPr>
              <a:buNone/>
            </a:pPr>
            <a:endParaRPr lang="en-US" sz="2400" dirty="0">
              <a:solidFill>
                <a:srgbClr val="FF0000"/>
              </a:solidFill>
            </a:endParaRPr>
          </a:p>
        </p:txBody>
      </p:sp>
      <p:pic>
        <p:nvPicPr>
          <p:cNvPr id="36867" name="Picture 3"/>
          <p:cNvPicPr>
            <a:picLocks noChangeAspect="1" noChangeArrowheads="1"/>
          </p:cNvPicPr>
          <p:nvPr/>
        </p:nvPicPr>
        <p:blipFill>
          <a:blip r:embed="rId3"/>
          <a:srcRect/>
          <a:stretch>
            <a:fillRect/>
          </a:stretch>
        </p:blipFill>
        <p:spPr bwMode="auto">
          <a:xfrm>
            <a:off x="95250" y="1257300"/>
            <a:ext cx="8953500" cy="2628900"/>
          </a:xfrm>
          <a:prstGeom prst="rect">
            <a:avLst/>
          </a:prstGeom>
          <a:noFill/>
          <a:ln w="9525">
            <a:noFill/>
            <a:miter lim="800000"/>
            <a:headEnd/>
            <a:tailEnd/>
          </a:ln>
          <a:effectLst/>
        </p:spPr>
      </p:pic>
      <p:sp>
        <p:nvSpPr>
          <p:cNvPr id="8" name="TextBox 7"/>
          <p:cNvSpPr txBox="1"/>
          <p:nvPr/>
        </p:nvSpPr>
        <p:spPr>
          <a:xfrm>
            <a:off x="460375" y="3886200"/>
            <a:ext cx="7626721" cy="923330"/>
          </a:xfrm>
          <a:prstGeom prst="rect">
            <a:avLst/>
          </a:prstGeom>
          <a:noFill/>
        </p:spPr>
        <p:txBody>
          <a:bodyPr wrap="square" rtlCol="0">
            <a:spAutoFit/>
          </a:bodyPr>
          <a:lstStyle/>
          <a:p>
            <a:pPr>
              <a:buFont typeface="Wingdings"/>
              <a:buChar char="à"/>
            </a:pPr>
            <a:r>
              <a:rPr lang="en-US" dirty="0">
                <a:sym typeface="Wingdings" pitchFamily="2" charset="2"/>
              </a:rPr>
              <a:t>Need to run </a:t>
            </a:r>
            <a:r>
              <a:rPr lang="en-US" dirty="0">
                <a:latin typeface="Consolas" panose="020B0609020204030204" pitchFamily="49" charset="0"/>
                <a:sym typeface="Wingdings" pitchFamily="2" charset="2"/>
              </a:rPr>
              <a:t>flutter doctor </a:t>
            </a:r>
            <a:r>
              <a:rPr lang="id-ID" dirty="0">
                <a:latin typeface="Consolas" panose="020B0609020204030204" pitchFamily="49" charset="0"/>
                <a:sym typeface="Wingdings" pitchFamily="2" charset="2"/>
              </a:rPr>
              <a:t>--</a:t>
            </a:r>
            <a:r>
              <a:rPr lang="en-US" dirty="0">
                <a:latin typeface="Consolas" panose="020B0609020204030204" pitchFamily="49" charset="0"/>
                <a:sym typeface="Wingdings" pitchFamily="2" charset="2"/>
              </a:rPr>
              <a:t>android-licenses</a:t>
            </a:r>
          </a:p>
          <a:p>
            <a:pPr>
              <a:buFont typeface="Wingdings"/>
              <a:buChar char="à"/>
            </a:pPr>
            <a:r>
              <a:rPr lang="en-US" dirty="0">
                <a:sym typeface="Wingdings" pitchFamily="2" charset="2"/>
              </a:rPr>
              <a:t>Need to install flutter plugin and dart plugin in </a:t>
            </a:r>
            <a:r>
              <a:rPr lang="en-US" dirty="0" err="1">
                <a:sym typeface="Wingdings" pitchFamily="2" charset="2"/>
              </a:rPr>
              <a:t>andstud</a:t>
            </a:r>
            <a:r>
              <a:rPr lang="en-US" dirty="0">
                <a:sym typeface="Wingdings" pitchFamily="2" charset="2"/>
              </a:rPr>
              <a:t> . OR</a:t>
            </a:r>
          </a:p>
          <a:p>
            <a:pPr>
              <a:buFont typeface="Wingdings"/>
              <a:buChar char="à"/>
            </a:pPr>
            <a:r>
              <a:rPr lang="en-US" dirty="0">
                <a:sym typeface="Wingdings" pitchFamily="2" charset="2"/>
              </a:rPr>
              <a:t>Install flutter extension in VS Code </a:t>
            </a:r>
            <a:endParaRPr lang="en-US" dirty="0"/>
          </a:p>
        </p:txBody>
      </p:sp>
    </p:spTree>
    <p:extLst>
      <p:ext uri="{BB962C8B-B14F-4D97-AF65-F5344CB8AC3E}">
        <p14:creationId xmlns:p14="http://schemas.microsoft.com/office/powerpoint/2010/main" val="3548107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Installation (2) – flutter doctor</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9" name="Content Placeholder 8"/>
          <p:cNvSpPr>
            <a:spLocks noGrp="1"/>
          </p:cNvSpPr>
          <p:nvPr>
            <p:ph idx="1"/>
          </p:nvPr>
        </p:nvSpPr>
        <p:spPr>
          <a:xfrm>
            <a:off x="457200" y="783771"/>
            <a:ext cx="8229600" cy="3810852"/>
          </a:xfrm>
        </p:spPr>
        <p:txBody>
          <a:bodyPr/>
          <a:lstStyle/>
          <a:p>
            <a:pPr>
              <a:buNone/>
            </a:pPr>
            <a:r>
              <a:rPr lang="en-US" sz="2000" dirty="0"/>
              <a:t>You can also install Android SDK Command-line tools through Android Studio</a:t>
            </a:r>
            <a:endParaRPr lang="en-US" sz="2400" dirty="0">
              <a:solidFill>
                <a:srgbClr val="FF0000"/>
              </a:solidFill>
            </a:endParaRPr>
          </a:p>
        </p:txBody>
      </p:sp>
      <p:pic>
        <p:nvPicPr>
          <p:cNvPr id="3" name="Picture 2">
            <a:extLst>
              <a:ext uri="{FF2B5EF4-FFF2-40B4-BE49-F238E27FC236}">
                <a16:creationId xmlns:a16="http://schemas.microsoft.com/office/drawing/2014/main" id="{7516F88E-2105-D6BC-CE72-A9678CC61468}"/>
              </a:ext>
            </a:extLst>
          </p:cNvPr>
          <p:cNvPicPr>
            <a:picLocks noChangeAspect="1"/>
          </p:cNvPicPr>
          <p:nvPr/>
        </p:nvPicPr>
        <p:blipFill>
          <a:blip r:embed="rId3"/>
          <a:stretch>
            <a:fillRect/>
          </a:stretch>
        </p:blipFill>
        <p:spPr>
          <a:xfrm>
            <a:off x="457200" y="1574906"/>
            <a:ext cx="7772400" cy="3019717"/>
          </a:xfrm>
          <a:prstGeom prst="rect">
            <a:avLst/>
          </a:prstGeom>
        </p:spPr>
      </p:pic>
    </p:spTree>
    <p:extLst>
      <p:ext uri="{BB962C8B-B14F-4D97-AF65-F5344CB8AC3E}">
        <p14:creationId xmlns:p14="http://schemas.microsoft.com/office/powerpoint/2010/main" val="564898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Installation (3) – Plugin </a:t>
            </a:r>
            <a:r>
              <a:rPr lang="en-US" sz="3600" b="1" dirty="0" err="1">
                <a:solidFill>
                  <a:srgbClr val="000090"/>
                </a:solidFill>
              </a:rPr>
              <a:t>anstud</a:t>
            </a:r>
            <a:endParaRPr lang="en-US" sz="3600" b="1" dirty="0">
              <a:solidFill>
                <a:srgbClr val="000090"/>
              </a:solidFill>
            </a:endParaRP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9" name="Content Placeholder 8"/>
          <p:cNvSpPr>
            <a:spLocks noGrp="1"/>
          </p:cNvSpPr>
          <p:nvPr>
            <p:ph idx="1"/>
          </p:nvPr>
        </p:nvSpPr>
        <p:spPr>
          <a:xfrm>
            <a:off x="457200" y="783771"/>
            <a:ext cx="8229600" cy="3810852"/>
          </a:xfrm>
        </p:spPr>
        <p:txBody>
          <a:bodyPr/>
          <a:lstStyle/>
          <a:p>
            <a:pPr>
              <a:buNone/>
            </a:pPr>
            <a:r>
              <a:rPr lang="en-US" sz="2000" dirty="0"/>
              <a:t>Open Configure-plugin , Search ‘flutter’ and ‘dart’, install </a:t>
            </a:r>
          </a:p>
          <a:p>
            <a:pPr>
              <a:buNone/>
            </a:pPr>
            <a:endParaRPr lang="en-US" sz="2400" dirty="0">
              <a:solidFill>
                <a:srgbClr val="FF0000"/>
              </a:solidFill>
            </a:endParaRPr>
          </a:p>
        </p:txBody>
      </p:sp>
      <p:pic>
        <p:nvPicPr>
          <p:cNvPr id="37890" name="Picture 2"/>
          <p:cNvPicPr>
            <a:picLocks noChangeAspect="1" noChangeArrowheads="1"/>
          </p:cNvPicPr>
          <p:nvPr/>
        </p:nvPicPr>
        <p:blipFill>
          <a:blip r:embed="rId3"/>
          <a:srcRect/>
          <a:stretch>
            <a:fillRect/>
          </a:stretch>
        </p:blipFill>
        <p:spPr bwMode="auto">
          <a:xfrm>
            <a:off x="457200" y="1292789"/>
            <a:ext cx="4184715" cy="3301834"/>
          </a:xfrm>
          <a:prstGeom prst="rect">
            <a:avLst/>
          </a:prstGeom>
          <a:noFill/>
          <a:ln w="9525">
            <a:noFill/>
            <a:miter lim="800000"/>
            <a:headEnd/>
            <a:tailEnd/>
          </a:ln>
          <a:effectLst/>
        </p:spPr>
      </p:pic>
      <p:pic>
        <p:nvPicPr>
          <p:cNvPr id="37891" name="Picture 3"/>
          <p:cNvPicPr>
            <a:picLocks noChangeAspect="1" noChangeArrowheads="1"/>
          </p:cNvPicPr>
          <p:nvPr/>
        </p:nvPicPr>
        <p:blipFill>
          <a:blip r:embed="rId4"/>
          <a:srcRect/>
          <a:stretch>
            <a:fillRect/>
          </a:stretch>
        </p:blipFill>
        <p:spPr bwMode="auto">
          <a:xfrm>
            <a:off x="3690381" y="1292789"/>
            <a:ext cx="4840926" cy="1351375"/>
          </a:xfrm>
          <a:prstGeom prst="rect">
            <a:avLst/>
          </a:prstGeom>
          <a:noFill/>
          <a:ln w="9525">
            <a:noFill/>
            <a:miter lim="800000"/>
            <a:headEnd/>
            <a:tailEnd/>
          </a:ln>
          <a:effectLst/>
        </p:spPr>
      </p:pic>
    </p:spTree>
    <p:extLst>
      <p:ext uri="{BB962C8B-B14F-4D97-AF65-F5344CB8AC3E}">
        <p14:creationId xmlns:p14="http://schemas.microsoft.com/office/powerpoint/2010/main" val="3548107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Installation (4) – </a:t>
            </a:r>
            <a:r>
              <a:rPr lang="en-US" sz="3600" b="1" dirty="0" err="1">
                <a:solidFill>
                  <a:srgbClr val="000090"/>
                </a:solidFill>
              </a:rPr>
              <a:t>vscode</a:t>
            </a:r>
            <a:r>
              <a:rPr lang="en-US" sz="3600" b="1" dirty="0">
                <a:solidFill>
                  <a:srgbClr val="000090"/>
                </a:solidFill>
              </a:rPr>
              <a:t> extension</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9" name="Content Placeholder 8"/>
          <p:cNvSpPr>
            <a:spLocks noGrp="1"/>
          </p:cNvSpPr>
          <p:nvPr>
            <p:ph idx="1"/>
          </p:nvPr>
        </p:nvSpPr>
        <p:spPr>
          <a:xfrm>
            <a:off x="457200" y="783771"/>
            <a:ext cx="8544296" cy="3810852"/>
          </a:xfrm>
        </p:spPr>
        <p:txBody>
          <a:bodyPr/>
          <a:lstStyle/>
          <a:p>
            <a:pPr>
              <a:buNone/>
            </a:pPr>
            <a:r>
              <a:rPr lang="en-US" sz="1800" dirty="0"/>
              <a:t>Search “flutter” and “Dart” in extension Or from </a:t>
            </a:r>
            <a:r>
              <a:rPr lang="en-US" sz="1800" dirty="0">
                <a:hlinkClick r:id="rId3"/>
              </a:rPr>
              <a:t>https://marketplace.visualstudio.com/items?itemName=Dart-Code.flutter</a:t>
            </a:r>
            <a:r>
              <a:rPr lang="en-US" sz="1800" dirty="0"/>
              <a:t> </a:t>
            </a:r>
          </a:p>
        </p:txBody>
      </p:sp>
      <p:pic>
        <p:nvPicPr>
          <p:cNvPr id="38914" name="Picture 2"/>
          <p:cNvPicPr>
            <a:picLocks noChangeAspect="1" noChangeArrowheads="1"/>
          </p:cNvPicPr>
          <p:nvPr/>
        </p:nvPicPr>
        <p:blipFill>
          <a:blip r:embed="rId4"/>
          <a:srcRect/>
          <a:stretch>
            <a:fillRect/>
          </a:stretch>
        </p:blipFill>
        <p:spPr bwMode="auto">
          <a:xfrm>
            <a:off x="457200" y="1476554"/>
            <a:ext cx="4455395" cy="1893663"/>
          </a:xfrm>
          <a:prstGeom prst="rect">
            <a:avLst/>
          </a:prstGeom>
          <a:noFill/>
          <a:ln w="9525">
            <a:noFill/>
            <a:miter lim="800000"/>
            <a:headEnd/>
            <a:tailEnd/>
          </a:ln>
          <a:effectLst/>
        </p:spPr>
      </p:pic>
      <p:pic>
        <p:nvPicPr>
          <p:cNvPr id="4" name="Picture 3">
            <a:extLst>
              <a:ext uri="{FF2B5EF4-FFF2-40B4-BE49-F238E27FC236}">
                <a16:creationId xmlns:a16="http://schemas.microsoft.com/office/drawing/2014/main" id="{C414CA55-F4B7-BA44-B0C1-B354B02CF948}"/>
              </a:ext>
            </a:extLst>
          </p:cNvPr>
          <p:cNvPicPr>
            <a:picLocks noChangeAspect="1"/>
          </p:cNvPicPr>
          <p:nvPr/>
        </p:nvPicPr>
        <p:blipFill>
          <a:blip r:embed="rId5"/>
          <a:stretch>
            <a:fillRect/>
          </a:stretch>
        </p:blipFill>
        <p:spPr>
          <a:xfrm>
            <a:off x="2516777" y="2982993"/>
            <a:ext cx="5850197" cy="1816870"/>
          </a:xfrm>
          <a:prstGeom prst="rect">
            <a:avLst/>
          </a:prstGeom>
        </p:spPr>
      </p:pic>
    </p:spTree>
    <p:extLst>
      <p:ext uri="{BB962C8B-B14F-4D97-AF65-F5344CB8AC3E}">
        <p14:creationId xmlns:p14="http://schemas.microsoft.com/office/powerpoint/2010/main" val="3548107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67544" y="2180036"/>
            <a:ext cx="5424055" cy="752509"/>
          </a:xfrm>
        </p:spPr>
        <p:txBody>
          <a:bodyPr>
            <a:noAutofit/>
          </a:bodyPr>
          <a:lstStyle/>
          <a:p>
            <a:pPr algn="l"/>
            <a:r>
              <a:rPr lang="en-US" sz="5400" b="1" dirty="0">
                <a:solidFill>
                  <a:schemeClr val="accent1">
                    <a:lumMod val="20000"/>
                    <a:lumOff val="80000"/>
                  </a:schemeClr>
                </a:solidFill>
              </a:rPr>
              <a:t>Hello world</a:t>
            </a:r>
          </a:p>
        </p:txBody>
      </p:sp>
      <p:sp>
        <p:nvSpPr>
          <p:cNvPr id="4" name="Title 1"/>
          <p:cNvSpPr txBox="1">
            <a:spLocks/>
          </p:cNvSpPr>
          <p:nvPr/>
        </p:nvSpPr>
        <p:spPr>
          <a:xfrm>
            <a:off x="1627907" y="2012758"/>
            <a:ext cx="1789545" cy="1391101"/>
          </a:xfrm>
          <a:prstGeom prst="rect">
            <a:avLst/>
          </a:prstGeom>
        </p:spPr>
        <p:txBody>
          <a:bodyPr vert="horz" lIns="91440" tIns="45720" rIns="91440" bIns="45720" rtlCol="0" anchor="t">
            <a:noAutofit/>
          </a:bodyPr>
          <a:lstStyle>
            <a:lvl1pPr algn="l" defTabSz="457200" rtl="0" eaLnBrk="1" latinLnBrk="0" hangingPunct="1">
              <a:spcBef>
                <a:spcPct val="0"/>
              </a:spcBef>
              <a:buNone/>
              <a:defRPr sz="4000" b="1" kern="1200" cap="all">
                <a:solidFill>
                  <a:schemeClr val="tx1"/>
                </a:solidFill>
                <a:latin typeface="+mj-lt"/>
                <a:ea typeface="+mj-ea"/>
                <a:cs typeface="+mj-cs"/>
              </a:defRPr>
            </a:lvl1pPr>
          </a:lstStyle>
          <a:p>
            <a:pPr algn="r"/>
            <a:r>
              <a:rPr lang="en-US" sz="8000" dirty="0">
                <a:solidFill>
                  <a:schemeClr val="tx2">
                    <a:lumMod val="60000"/>
                    <a:lumOff val="40000"/>
                  </a:schemeClr>
                </a:solidFill>
              </a:rPr>
              <a:t>02</a:t>
            </a:r>
          </a:p>
        </p:txBody>
      </p:sp>
    </p:spTree>
    <p:extLst>
      <p:ext uri="{BB962C8B-B14F-4D97-AF65-F5344CB8AC3E}">
        <p14:creationId xmlns:p14="http://schemas.microsoft.com/office/powerpoint/2010/main" val="2199896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First Flutter Project (</a:t>
            </a:r>
            <a:r>
              <a:rPr lang="en-US" sz="3600" b="1" dirty="0" err="1">
                <a:solidFill>
                  <a:srgbClr val="000090"/>
                </a:solidFill>
              </a:rPr>
              <a:t>anstud</a:t>
            </a:r>
            <a:r>
              <a:rPr lang="en-US" sz="3600" b="1" dirty="0">
                <a:solidFill>
                  <a:srgbClr val="000090"/>
                </a:solidFill>
              </a:rPr>
              <a:t>)</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9" name="Gambar 8">
            <a:extLst>
              <a:ext uri="{FF2B5EF4-FFF2-40B4-BE49-F238E27FC236}">
                <a16:creationId xmlns:a16="http://schemas.microsoft.com/office/drawing/2014/main" id="{112FBE9A-5FD3-BC31-8989-5B596DA728B9}"/>
              </a:ext>
            </a:extLst>
          </p:cNvPr>
          <p:cNvPicPr>
            <a:picLocks noChangeAspect="1"/>
          </p:cNvPicPr>
          <p:nvPr/>
        </p:nvPicPr>
        <p:blipFill>
          <a:blip r:embed="rId3"/>
          <a:stretch>
            <a:fillRect/>
          </a:stretch>
        </p:blipFill>
        <p:spPr>
          <a:xfrm>
            <a:off x="59474" y="578531"/>
            <a:ext cx="4824232" cy="1542575"/>
          </a:xfrm>
          <a:prstGeom prst="rect">
            <a:avLst/>
          </a:prstGeom>
        </p:spPr>
      </p:pic>
      <p:pic>
        <p:nvPicPr>
          <p:cNvPr id="13" name="Gambar 12">
            <a:extLst>
              <a:ext uri="{FF2B5EF4-FFF2-40B4-BE49-F238E27FC236}">
                <a16:creationId xmlns:a16="http://schemas.microsoft.com/office/drawing/2014/main" id="{E4A3DC52-EAD2-A271-FBC5-A0E63C15D80A}"/>
              </a:ext>
            </a:extLst>
          </p:cNvPr>
          <p:cNvPicPr>
            <a:picLocks noChangeAspect="1"/>
          </p:cNvPicPr>
          <p:nvPr/>
        </p:nvPicPr>
        <p:blipFill>
          <a:blip r:embed="rId4"/>
          <a:stretch>
            <a:fillRect/>
          </a:stretch>
        </p:blipFill>
        <p:spPr>
          <a:xfrm>
            <a:off x="3981780" y="1156260"/>
            <a:ext cx="4217556" cy="3897741"/>
          </a:xfrm>
          <a:prstGeom prst="rect">
            <a:avLst/>
          </a:prstGeom>
        </p:spPr>
      </p:pic>
      <p:sp>
        <p:nvSpPr>
          <p:cNvPr id="14" name="Kotak Teks 13">
            <a:extLst>
              <a:ext uri="{FF2B5EF4-FFF2-40B4-BE49-F238E27FC236}">
                <a16:creationId xmlns:a16="http://schemas.microsoft.com/office/drawing/2014/main" id="{CDD63F7D-AABD-DF38-33C6-78F479489895}"/>
              </a:ext>
            </a:extLst>
          </p:cNvPr>
          <p:cNvSpPr txBox="1"/>
          <p:nvPr/>
        </p:nvSpPr>
        <p:spPr>
          <a:xfrm>
            <a:off x="245327" y="2877015"/>
            <a:ext cx="3434575" cy="646331"/>
          </a:xfrm>
          <a:prstGeom prst="rect">
            <a:avLst/>
          </a:prstGeom>
          <a:noFill/>
        </p:spPr>
        <p:txBody>
          <a:bodyPr wrap="square" rtlCol="0">
            <a:spAutoFit/>
          </a:bodyPr>
          <a:lstStyle/>
          <a:p>
            <a:r>
              <a:rPr lang="id-ID" dirty="0"/>
              <a:t>Project</a:t>
            </a:r>
            <a:r>
              <a:rPr lang="en-US" dirty="0"/>
              <a:t> name only allows lowercase and underscore</a:t>
            </a:r>
          </a:p>
        </p:txBody>
      </p:sp>
    </p:spTree>
    <p:extLst>
      <p:ext uri="{BB962C8B-B14F-4D97-AF65-F5344CB8AC3E}">
        <p14:creationId xmlns:p14="http://schemas.microsoft.com/office/powerpoint/2010/main" val="3548107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Run Flutter Project (</a:t>
            </a:r>
            <a:r>
              <a:rPr lang="en-US" sz="3600" b="1" dirty="0" err="1">
                <a:solidFill>
                  <a:srgbClr val="000090"/>
                </a:solidFill>
              </a:rPr>
              <a:t>anstud</a:t>
            </a:r>
            <a:r>
              <a:rPr lang="en-US" sz="3600" b="1" dirty="0">
                <a:solidFill>
                  <a:srgbClr val="000090"/>
                </a:solidFill>
              </a:rPr>
              <a:t>)</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0962" name="Picture 2" descr="Main IntelliJ toolbar"/>
          <p:cNvPicPr>
            <a:picLocks noGrp="1" noChangeAspect="1" noChangeArrowheads="1"/>
          </p:cNvPicPr>
          <p:nvPr>
            <p:ph idx="1"/>
          </p:nvPr>
        </p:nvPicPr>
        <p:blipFill>
          <a:blip r:embed="rId3"/>
          <a:srcRect/>
          <a:stretch>
            <a:fillRect/>
          </a:stretch>
        </p:blipFill>
        <p:spPr bwMode="auto">
          <a:xfrm>
            <a:off x="460375" y="802429"/>
            <a:ext cx="8210550" cy="1809750"/>
          </a:xfrm>
          <a:prstGeom prst="rect">
            <a:avLst/>
          </a:prstGeom>
          <a:noFill/>
        </p:spPr>
      </p:pic>
    </p:spTree>
    <p:extLst>
      <p:ext uri="{BB962C8B-B14F-4D97-AF65-F5344CB8AC3E}">
        <p14:creationId xmlns:p14="http://schemas.microsoft.com/office/powerpoint/2010/main" val="35481077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Run Flutter Project (XCode)</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 name="Content Placeholder 3">
            <a:extLst>
              <a:ext uri="{FF2B5EF4-FFF2-40B4-BE49-F238E27FC236}">
                <a16:creationId xmlns:a16="http://schemas.microsoft.com/office/drawing/2014/main" id="{FF554458-0169-E42C-65D3-2D68217D81F3}"/>
              </a:ext>
            </a:extLst>
          </p:cNvPr>
          <p:cNvSpPr>
            <a:spLocks noGrp="1"/>
          </p:cNvSpPr>
          <p:nvPr>
            <p:ph idx="1"/>
          </p:nvPr>
        </p:nvSpPr>
        <p:spPr/>
        <p:txBody>
          <a:bodyPr/>
          <a:lstStyle/>
          <a:p>
            <a:endParaRPr lang="en-US"/>
          </a:p>
        </p:txBody>
      </p:sp>
      <p:pic>
        <p:nvPicPr>
          <p:cNvPr id="1026" name="Picture 2" descr="Flutter create app simulate in xcode">
            <a:extLst>
              <a:ext uri="{FF2B5EF4-FFF2-40B4-BE49-F238E27FC236}">
                <a16:creationId xmlns:a16="http://schemas.microsoft.com/office/drawing/2014/main" id="{C3F61038-F6DB-2D66-C829-CB3496B1AA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721406"/>
            <a:ext cx="8111905" cy="4186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979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First Flutter </a:t>
            </a:r>
            <a:r>
              <a:rPr lang="en-US" sz="3600" b="1">
                <a:solidFill>
                  <a:srgbClr val="000090"/>
                </a:solidFill>
              </a:rPr>
              <a:t>Project (VS </a:t>
            </a:r>
            <a:r>
              <a:rPr lang="en-US" sz="3600" b="1" dirty="0">
                <a:solidFill>
                  <a:srgbClr val="000090"/>
                </a:solidFill>
              </a:rPr>
              <a:t>C</a:t>
            </a:r>
            <a:r>
              <a:rPr lang="en-US" sz="3600" b="1">
                <a:solidFill>
                  <a:srgbClr val="000090"/>
                </a:solidFill>
              </a:rPr>
              <a:t>ode</a:t>
            </a:r>
            <a:r>
              <a:rPr lang="en-US" sz="3600" b="1" dirty="0">
                <a:solidFill>
                  <a:srgbClr val="000090"/>
                </a:solidFill>
              </a:rPr>
              <a:t>)</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Content Placeholder 6"/>
          <p:cNvSpPr>
            <a:spLocks noGrp="1"/>
          </p:cNvSpPr>
          <p:nvPr>
            <p:ph idx="1"/>
          </p:nvPr>
        </p:nvSpPr>
        <p:spPr>
          <a:xfrm>
            <a:off x="457200" y="855023"/>
            <a:ext cx="8442960" cy="3739600"/>
          </a:xfrm>
        </p:spPr>
        <p:txBody>
          <a:bodyPr>
            <a:normAutofit/>
          </a:bodyPr>
          <a:lstStyle/>
          <a:p>
            <a:r>
              <a:rPr lang="en-US" sz="2400" dirty="0"/>
              <a:t>Open vs code, press Ctrl + Shift + P to open Command palette</a:t>
            </a:r>
          </a:p>
          <a:p>
            <a:r>
              <a:rPr lang="en-US" sz="2400" dirty="0"/>
              <a:t>find Flutter: new project</a:t>
            </a:r>
          </a:p>
          <a:p>
            <a:endParaRPr lang="en-US" sz="2400" dirty="0"/>
          </a:p>
          <a:p>
            <a:pPr>
              <a:buNone/>
            </a:pPr>
            <a:endParaRPr lang="en-US" sz="2400" dirty="0"/>
          </a:p>
          <a:p>
            <a:r>
              <a:rPr lang="en-US" sz="2400" dirty="0"/>
              <a:t>Input project name</a:t>
            </a:r>
          </a:p>
          <a:p>
            <a:endParaRPr lang="en-US" sz="2400" dirty="0"/>
          </a:p>
          <a:p>
            <a:r>
              <a:rPr lang="en-US" sz="2400" dirty="0"/>
              <a:t>Choose project location</a:t>
            </a:r>
          </a:p>
          <a:p>
            <a:endParaRPr lang="en-US" sz="2400" dirty="0"/>
          </a:p>
        </p:txBody>
      </p:sp>
      <p:pic>
        <p:nvPicPr>
          <p:cNvPr id="44034" name="Picture 2"/>
          <p:cNvPicPr>
            <a:picLocks noChangeAspect="1" noChangeArrowheads="1"/>
          </p:cNvPicPr>
          <p:nvPr/>
        </p:nvPicPr>
        <p:blipFill>
          <a:blip r:embed="rId3"/>
          <a:srcRect/>
          <a:stretch>
            <a:fillRect/>
          </a:stretch>
        </p:blipFill>
        <p:spPr bwMode="auto">
          <a:xfrm>
            <a:off x="4123336" y="1305730"/>
            <a:ext cx="5020664" cy="1345538"/>
          </a:xfrm>
          <a:prstGeom prst="rect">
            <a:avLst/>
          </a:prstGeom>
          <a:noFill/>
          <a:ln w="9525">
            <a:noFill/>
            <a:miter lim="800000"/>
            <a:headEnd/>
            <a:tailEnd/>
          </a:ln>
          <a:effectLst/>
        </p:spPr>
      </p:pic>
      <p:pic>
        <p:nvPicPr>
          <p:cNvPr id="44035" name="Picture 3"/>
          <p:cNvPicPr>
            <a:picLocks noChangeAspect="1" noChangeArrowheads="1"/>
          </p:cNvPicPr>
          <p:nvPr/>
        </p:nvPicPr>
        <p:blipFill>
          <a:blip r:embed="rId4"/>
          <a:srcRect/>
          <a:stretch>
            <a:fillRect/>
          </a:stretch>
        </p:blipFill>
        <p:spPr bwMode="auto">
          <a:xfrm>
            <a:off x="4194586" y="2722488"/>
            <a:ext cx="4787947" cy="686743"/>
          </a:xfrm>
          <a:prstGeom prst="rect">
            <a:avLst/>
          </a:prstGeom>
          <a:noFill/>
          <a:ln w="9525">
            <a:noFill/>
            <a:miter lim="800000"/>
            <a:headEnd/>
            <a:tailEnd/>
          </a:ln>
          <a:effectLst/>
        </p:spPr>
      </p:pic>
    </p:spTree>
    <p:extLst>
      <p:ext uri="{BB962C8B-B14F-4D97-AF65-F5344CB8AC3E}">
        <p14:creationId xmlns:p14="http://schemas.microsoft.com/office/powerpoint/2010/main" val="35481077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Run Flutter Project (VS Code)</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Content Placeholder 6"/>
          <p:cNvSpPr txBox="1">
            <a:spLocks/>
          </p:cNvSpPr>
          <p:nvPr/>
        </p:nvSpPr>
        <p:spPr>
          <a:xfrm>
            <a:off x="457200" y="855023"/>
            <a:ext cx="8229600" cy="3739600"/>
          </a:xfrm>
          <a:prstGeom prst="rect">
            <a:avLst/>
          </a:prstGeom>
        </p:spPr>
        <p:txBody>
          <a:bodyPr vert="horz" lIns="91440" tIns="45720" rIns="91440" bIns="45720" rtlCol="0">
            <a:normAutofit/>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Open emulator or</a:t>
            </a:r>
          </a:p>
          <a:p>
            <a:pPr marR="0" lvl="0" algn="l" defTabSz="457200" rtl="0" eaLnBrk="1" fontAlgn="auto" latinLnBrk="0" hangingPunct="1">
              <a:lnSpc>
                <a:spcPct val="100000"/>
              </a:lnSpc>
              <a:spcBef>
                <a:spcPct val="20000"/>
              </a:spcBef>
              <a:spcAft>
                <a:spcPts val="0"/>
              </a:spcAft>
              <a:buClrTx/>
              <a:buSzTx/>
              <a:tabLst/>
              <a:defRPr/>
            </a:pPr>
            <a:r>
              <a:rPr lang="en-US" sz="2400" dirty="0"/>
              <a:t>	</a:t>
            </a:r>
            <a:r>
              <a:rPr kumimoji="0" lang="en-US" sz="2400" b="0" i="0" u="none" strike="noStrike" kern="1200" cap="none" spc="0" normalizeH="0" baseline="0" noProof="0" dirty="0">
                <a:ln>
                  <a:noFill/>
                </a:ln>
                <a:solidFill>
                  <a:schemeClr val="tx1"/>
                </a:solidFill>
                <a:effectLst/>
                <a:uLnTx/>
                <a:uFillTx/>
                <a:latin typeface="+mn-lt"/>
                <a:ea typeface="+mn-ea"/>
                <a:cs typeface="+mn-cs"/>
              </a:rPr>
              <a:t>connect your</a:t>
            </a:r>
            <a:r>
              <a:rPr kumimoji="0" lang="en-US" sz="2400" b="0" i="0" u="none" strike="noStrike" kern="1200" cap="none" spc="0" normalizeH="0" noProof="0" dirty="0">
                <a:ln>
                  <a:noFill/>
                </a:ln>
                <a:solidFill>
                  <a:schemeClr val="tx1"/>
                </a:solidFill>
                <a:effectLst/>
                <a:uLnTx/>
                <a:uFillTx/>
                <a:latin typeface="+mn-lt"/>
                <a:ea typeface="+mn-ea"/>
                <a:cs typeface="+mn-cs"/>
              </a:rPr>
              <a:t> device to your computer </a:t>
            </a:r>
          </a:p>
          <a:p>
            <a:pPr marR="0" lvl="0" algn="l" defTabSz="457200" rtl="0" eaLnBrk="1" fontAlgn="auto" latinLnBrk="0" hangingPunct="1">
              <a:lnSpc>
                <a:spcPct val="100000"/>
              </a:lnSpc>
              <a:spcBef>
                <a:spcPct val="20000"/>
              </a:spcBef>
              <a:spcAft>
                <a:spcPts val="0"/>
              </a:spcAft>
              <a:buClrTx/>
              <a:buSzTx/>
              <a:tabLst/>
              <a:defRPr/>
            </a:pPr>
            <a:r>
              <a:rPr lang="en-US" sz="2400" dirty="0"/>
              <a:t>      via US</a:t>
            </a:r>
            <a:r>
              <a:rPr kumimoji="0" lang="en-US" sz="2400" b="0" i="0" u="none" strike="noStrike" kern="1200" cap="none" spc="0" normalizeH="0" noProof="0" dirty="0">
                <a:ln>
                  <a:noFill/>
                </a:ln>
                <a:solidFill>
                  <a:schemeClr val="tx1"/>
                </a:solidFill>
                <a:effectLst/>
                <a:uLnTx/>
                <a:uFillTx/>
                <a:latin typeface="+mn-lt"/>
                <a:ea typeface="+mn-ea"/>
                <a:cs typeface="+mn-cs"/>
              </a:rPr>
              <a:t>B</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Open </a:t>
            </a:r>
            <a:r>
              <a:rPr kumimoji="0" lang="en-US" sz="2400" b="0" i="0" u="none" strike="noStrike" kern="1200" cap="none" spc="0" normalizeH="0" baseline="0" noProof="0" dirty="0" err="1">
                <a:ln>
                  <a:noFill/>
                </a:ln>
                <a:solidFill>
                  <a:schemeClr val="tx1"/>
                </a:solidFill>
                <a:effectLst/>
                <a:uLnTx/>
                <a:uFillTx/>
                <a:latin typeface="+mn-lt"/>
                <a:ea typeface="+mn-ea"/>
                <a:cs typeface="+mn-cs"/>
              </a:rPr>
              <a:t>vscode</a:t>
            </a:r>
            <a:r>
              <a:rPr kumimoji="0" lang="en-US" sz="2400" b="0" i="0" u="none" strike="noStrike" kern="1200" cap="none" spc="0" normalizeH="0" baseline="0" noProof="0" dirty="0">
                <a:ln>
                  <a:noFill/>
                </a:ln>
                <a:solidFill>
                  <a:schemeClr val="tx1"/>
                </a:solidFill>
                <a:effectLst/>
                <a:uLnTx/>
                <a:uFillTx/>
                <a:latin typeface="+mn-lt"/>
                <a:ea typeface="+mn-ea"/>
                <a:cs typeface="+mn-cs"/>
              </a:rPr>
              <a:t> terminal, run </a:t>
            </a:r>
            <a:r>
              <a:rPr kumimoji="0" lang="en-US" sz="2400" b="0" i="0" u="none" strike="noStrike" kern="1200" cap="none" spc="0" normalizeH="0" noProof="0" dirty="0">
                <a:ln>
                  <a:noFill/>
                </a:ln>
                <a:solidFill>
                  <a:schemeClr val="tx1"/>
                </a:solidFill>
                <a:effectLst/>
                <a:uLnTx/>
                <a:uFillTx/>
                <a:latin typeface="+mn-lt"/>
                <a:ea typeface="+mn-ea"/>
                <a:cs typeface="+mn-cs"/>
              </a:rPr>
              <a:t> </a:t>
            </a:r>
            <a:r>
              <a:rPr kumimoji="0" lang="en-US" sz="2400" b="0" i="0" u="none" strike="noStrike" kern="1200" cap="none" spc="0" normalizeH="0" noProof="0" dirty="0">
                <a:ln>
                  <a:noFill/>
                </a:ln>
                <a:solidFill>
                  <a:srgbClr val="FF0000"/>
                </a:solidFill>
                <a:effectLst/>
                <a:uLnTx/>
                <a:uFillTx/>
                <a:latin typeface="+mn-lt"/>
                <a:ea typeface="+mn-ea"/>
                <a:cs typeface="+mn-cs"/>
              </a:rPr>
              <a:t>flutter run</a:t>
            </a:r>
            <a:endParaRPr kumimoji="0" lang="en-US" sz="2400" b="0" i="0" u="none" strike="noStrike" kern="1200" cap="none" spc="0" normalizeH="0" baseline="0" noProof="0" dirty="0">
              <a:ln>
                <a:noFill/>
              </a:ln>
              <a:solidFill>
                <a:srgbClr val="FF0000"/>
              </a:solidFill>
              <a:effectLst/>
              <a:uLnTx/>
              <a:uFillTx/>
              <a:latin typeface="+mn-lt"/>
              <a:ea typeface="+mn-ea"/>
              <a:cs typeface="+mn-cs"/>
            </a:endParaRPr>
          </a:p>
          <a:p>
            <a:pPr marL="342900" marR="0" lvl="0" indent="-342900" algn="l" defTabSz="457200" rtl="0" eaLnBrk="1" fontAlgn="auto" latinLnBrk="0" hangingPunct="1">
              <a:lnSpc>
                <a:spcPct val="100000"/>
              </a:lnSpc>
              <a:spcBef>
                <a:spcPct val="20000"/>
              </a:spcBef>
              <a:spcAft>
                <a:spcPts val="0"/>
              </a:spcAft>
              <a:buClrTx/>
              <a:buSzTx/>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pic>
        <p:nvPicPr>
          <p:cNvPr id="45058" name="Picture 2"/>
          <p:cNvPicPr>
            <a:picLocks noChangeAspect="1" noChangeArrowheads="1"/>
          </p:cNvPicPr>
          <p:nvPr/>
        </p:nvPicPr>
        <p:blipFill>
          <a:blip r:embed="rId3"/>
          <a:srcRect/>
          <a:stretch>
            <a:fillRect/>
          </a:stretch>
        </p:blipFill>
        <p:spPr bwMode="auto">
          <a:xfrm>
            <a:off x="460376" y="2702836"/>
            <a:ext cx="3197224" cy="2112051"/>
          </a:xfrm>
          <a:prstGeom prst="rect">
            <a:avLst/>
          </a:prstGeom>
          <a:noFill/>
          <a:ln w="9525">
            <a:noFill/>
            <a:miter lim="800000"/>
            <a:headEnd/>
            <a:tailEnd/>
          </a:ln>
          <a:effectLst/>
        </p:spPr>
      </p:pic>
      <p:sp>
        <p:nvSpPr>
          <p:cNvPr id="45060" name="AutoShape 4" descr="blob:https://web.whatsapp.com/4be9237d-cfc1-462e-ba51-978e9348df04"/>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 name="Picture 9" descr="WhatsApp Image 2020-12-06 at 22.25.04.jpeg"/>
          <p:cNvPicPr>
            <a:picLocks noChangeAspect="1"/>
          </p:cNvPicPr>
          <p:nvPr/>
        </p:nvPicPr>
        <p:blipFill>
          <a:blip r:embed="rId4"/>
          <a:stretch>
            <a:fillRect/>
          </a:stretch>
        </p:blipFill>
        <p:spPr>
          <a:xfrm>
            <a:off x="6256357" y="798796"/>
            <a:ext cx="2161228" cy="4016092"/>
          </a:xfrm>
          <a:prstGeom prst="rect">
            <a:avLst/>
          </a:prstGeom>
        </p:spPr>
      </p:pic>
    </p:spTree>
    <p:extLst>
      <p:ext uri="{BB962C8B-B14F-4D97-AF65-F5344CB8AC3E}">
        <p14:creationId xmlns:p14="http://schemas.microsoft.com/office/powerpoint/2010/main" val="3548107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2977EA-D2D2-1435-4C30-D9FC6DFBE0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514" y="670852"/>
            <a:ext cx="7336971" cy="41270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Why Flutter</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481077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Run Flutter Project (VS Code)</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Content Placeholder 6"/>
          <p:cNvSpPr txBox="1">
            <a:spLocks/>
          </p:cNvSpPr>
          <p:nvPr/>
        </p:nvSpPr>
        <p:spPr>
          <a:xfrm>
            <a:off x="457200" y="855023"/>
            <a:ext cx="5616498" cy="3739600"/>
          </a:xfrm>
          <a:prstGeom prst="rect">
            <a:avLst/>
          </a:prstGeom>
        </p:spPr>
        <p:txBody>
          <a:bodyPr vert="horz" lIns="91440" tIns="45720" rIns="91440" bIns="45720" rtlCol="0">
            <a:normAutofit/>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Or, if available from the latest plugin, simply press F5 to run the project or click Run and Debug button </a:t>
            </a:r>
          </a:p>
        </p:txBody>
      </p:sp>
      <p:sp>
        <p:nvSpPr>
          <p:cNvPr id="45060" name="AutoShape 4" descr="blob:https://web.whatsapp.com/4be9237d-cfc1-462e-ba51-978e9348df04"/>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 name="Picture 9" descr="WhatsApp Image 2020-12-06 at 22.25.04.jpeg"/>
          <p:cNvPicPr>
            <a:picLocks noChangeAspect="1"/>
          </p:cNvPicPr>
          <p:nvPr/>
        </p:nvPicPr>
        <p:blipFill>
          <a:blip r:embed="rId3"/>
          <a:stretch>
            <a:fillRect/>
          </a:stretch>
        </p:blipFill>
        <p:spPr>
          <a:xfrm>
            <a:off x="6256357" y="798796"/>
            <a:ext cx="2161228" cy="4016092"/>
          </a:xfrm>
          <a:prstGeom prst="rect">
            <a:avLst/>
          </a:prstGeom>
        </p:spPr>
      </p:pic>
      <p:pic>
        <p:nvPicPr>
          <p:cNvPr id="4" name="Gambar 3">
            <a:extLst>
              <a:ext uri="{FF2B5EF4-FFF2-40B4-BE49-F238E27FC236}">
                <a16:creationId xmlns:a16="http://schemas.microsoft.com/office/drawing/2014/main" id="{947EA96A-3C92-E888-D341-9371C8829885}"/>
              </a:ext>
            </a:extLst>
          </p:cNvPr>
          <p:cNvPicPr>
            <a:picLocks noChangeAspect="1"/>
          </p:cNvPicPr>
          <p:nvPr/>
        </p:nvPicPr>
        <p:blipFill>
          <a:blip r:embed="rId4"/>
          <a:stretch>
            <a:fillRect/>
          </a:stretch>
        </p:blipFill>
        <p:spPr>
          <a:xfrm>
            <a:off x="1803478" y="2571750"/>
            <a:ext cx="3467332" cy="1892648"/>
          </a:xfrm>
          <a:prstGeom prst="rect">
            <a:avLst/>
          </a:prstGeom>
        </p:spPr>
      </p:pic>
    </p:spTree>
    <p:extLst>
      <p:ext uri="{BB962C8B-B14F-4D97-AF65-F5344CB8AC3E}">
        <p14:creationId xmlns:p14="http://schemas.microsoft.com/office/powerpoint/2010/main" val="7496257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Switch Device (VS code)</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Content Placeholder 6"/>
          <p:cNvSpPr txBox="1">
            <a:spLocks/>
          </p:cNvSpPr>
          <p:nvPr/>
        </p:nvSpPr>
        <p:spPr>
          <a:xfrm>
            <a:off x="457200" y="855023"/>
            <a:ext cx="4322956" cy="3739600"/>
          </a:xfrm>
          <a:prstGeom prst="rect">
            <a:avLst/>
          </a:prstGeom>
        </p:spPr>
        <p:txBody>
          <a:bodyPr vert="horz" lIns="91440" tIns="45720" rIns="91440" bIns="45720" rtlCol="0">
            <a:normAutofit fontScale="92500"/>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If you want to switch device to test the project, open the Command Palette (Ctrl + Shift + P) and search for Flutter: Select Device</a:t>
            </a:r>
          </a:p>
          <a:p>
            <a:pPr marL="800100" lvl="1" indent="-342900">
              <a:spcBef>
                <a:spcPct val="20000"/>
              </a:spcBef>
              <a:buFont typeface="Arial"/>
              <a:buChar char="•"/>
              <a:defRPr/>
            </a:pPr>
            <a:r>
              <a:rPr lang="en-US" sz="2400" dirty="0"/>
              <a:t>Or click the current device name at bottom right corner of VS Code</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US" sz="2400" dirty="0"/>
              <a:t>Select from list of available devices, then run your project</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45060" name="AutoShape 4" descr="blob:https://web.whatsapp.com/4be9237d-cfc1-462e-ba51-978e9348df04"/>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 name="Gambar 5">
            <a:extLst>
              <a:ext uri="{FF2B5EF4-FFF2-40B4-BE49-F238E27FC236}">
                <a16:creationId xmlns:a16="http://schemas.microsoft.com/office/drawing/2014/main" id="{2C77CEA5-4AD7-0BE5-8053-34B1DDEE0CC1}"/>
              </a:ext>
            </a:extLst>
          </p:cNvPr>
          <p:cNvPicPr>
            <a:picLocks noChangeAspect="1"/>
          </p:cNvPicPr>
          <p:nvPr/>
        </p:nvPicPr>
        <p:blipFill>
          <a:blip r:embed="rId3"/>
          <a:stretch>
            <a:fillRect/>
          </a:stretch>
        </p:blipFill>
        <p:spPr>
          <a:xfrm>
            <a:off x="5106678" y="855023"/>
            <a:ext cx="3814298" cy="1871781"/>
          </a:xfrm>
          <a:prstGeom prst="rect">
            <a:avLst/>
          </a:prstGeom>
        </p:spPr>
      </p:pic>
      <p:pic>
        <p:nvPicPr>
          <p:cNvPr id="9" name="Gambar 8">
            <a:extLst>
              <a:ext uri="{FF2B5EF4-FFF2-40B4-BE49-F238E27FC236}">
                <a16:creationId xmlns:a16="http://schemas.microsoft.com/office/drawing/2014/main" id="{AB19EA34-F551-C30D-ACCC-F5FAA5ED4183}"/>
              </a:ext>
            </a:extLst>
          </p:cNvPr>
          <p:cNvPicPr>
            <a:picLocks noChangeAspect="1"/>
          </p:cNvPicPr>
          <p:nvPr/>
        </p:nvPicPr>
        <p:blipFill>
          <a:blip r:embed="rId4"/>
          <a:stretch>
            <a:fillRect/>
          </a:stretch>
        </p:blipFill>
        <p:spPr>
          <a:xfrm>
            <a:off x="4887501" y="2908157"/>
            <a:ext cx="4033475" cy="1275679"/>
          </a:xfrm>
          <a:prstGeom prst="rect">
            <a:avLst/>
          </a:prstGeom>
        </p:spPr>
      </p:pic>
    </p:spTree>
    <p:extLst>
      <p:ext uri="{BB962C8B-B14F-4D97-AF65-F5344CB8AC3E}">
        <p14:creationId xmlns:p14="http://schemas.microsoft.com/office/powerpoint/2010/main" val="2238187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Run Flutter with </a:t>
            </a:r>
            <a:r>
              <a:rPr lang="en-US" sz="3600" b="1" dirty="0" err="1">
                <a:solidFill>
                  <a:srgbClr val="000090"/>
                </a:solidFill>
              </a:rPr>
              <a:t>bluestack</a:t>
            </a:r>
            <a:r>
              <a:rPr lang="en-US" sz="3600" b="1" dirty="0">
                <a:solidFill>
                  <a:srgbClr val="000090"/>
                </a:solidFill>
              </a:rPr>
              <a:t> (</a:t>
            </a:r>
            <a:r>
              <a:rPr lang="en-US" sz="3600" b="1" dirty="0" err="1">
                <a:solidFill>
                  <a:srgbClr val="000090"/>
                </a:solidFill>
              </a:rPr>
              <a:t>vs</a:t>
            </a:r>
            <a:r>
              <a:rPr lang="en-US" sz="3600" b="1" dirty="0">
                <a:solidFill>
                  <a:srgbClr val="000090"/>
                </a:solidFill>
              </a:rPr>
              <a:t> code)</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Content Placeholder 6"/>
          <p:cNvSpPr txBox="1">
            <a:spLocks/>
          </p:cNvSpPr>
          <p:nvPr/>
        </p:nvSpPr>
        <p:spPr>
          <a:xfrm>
            <a:off x="155575" y="855023"/>
            <a:ext cx="8799739" cy="3739600"/>
          </a:xfrm>
          <a:prstGeom prst="rect">
            <a:avLst/>
          </a:prstGeom>
        </p:spPr>
        <p:txBody>
          <a:bodyPr vert="horz" lIns="91440" tIns="45720" rIns="91440" bIns="45720" rtlCol="0">
            <a:normAutofit/>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Run </a:t>
            </a:r>
            <a:r>
              <a:rPr kumimoji="0" lang="en-US" sz="2400" b="0" i="0" u="none" strike="noStrike" kern="1200" cap="none" spc="0" normalizeH="0" baseline="0" noProof="0" dirty="0" err="1">
                <a:ln>
                  <a:noFill/>
                </a:ln>
                <a:solidFill>
                  <a:schemeClr val="tx1"/>
                </a:solidFill>
                <a:effectLst/>
                <a:uLnTx/>
                <a:uFillTx/>
                <a:latin typeface="+mn-lt"/>
                <a:ea typeface="+mn-ea"/>
                <a:cs typeface="+mn-cs"/>
              </a:rPr>
              <a:t>bluestack</a:t>
            </a:r>
            <a:r>
              <a:rPr kumimoji="0" lang="en-US" sz="2400" b="0" i="0" u="none" strike="noStrike" kern="1200" cap="none" spc="0" normalizeH="0" baseline="0" noProof="0" dirty="0">
                <a:ln>
                  <a:noFill/>
                </a:ln>
                <a:solidFill>
                  <a:schemeClr val="tx1"/>
                </a:solidFill>
                <a:effectLst/>
                <a:uLnTx/>
                <a:uFillTx/>
                <a:latin typeface="+mn-lt"/>
                <a:ea typeface="+mn-ea"/>
                <a:cs typeface="+mn-cs"/>
              </a:rPr>
              <a:t>.</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US" sz="2400" dirty="0"/>
              <a:t>Open setting – preference section </a:t>
            </a:r>
            <a:r>
              <a:rPr lang="en-US" sz="2400" dirty="0" err="1"/>
              <a:t>adb</a:t>
            </a:r>
            <a:endParaRPr lang="en-US" sz="2400" dirty="0"/>
          </a:p>
          <a:p>
            <a:pPr marL="342900" marR="0" lvl="0" indent="-342900" algn="l" defTabSz="457200" rtl="0" eaLnBrk="1" fontAlgn="auto" latinLnBrk="0" hangingPunct="1">
              <a:lnSpc>
                <a:spcPct val="100000"/>
              </a:lnSpc>
              <a:spcBef>
                <a:spcPct val="20000"/>
              </a:spcBef>
              <a:spcAft>
                <a:spcPts val="0"/>
              </a:spcAft>
              <a:buClrTx/>
              <a:buSzTx/>
              <a:tabLst/>
              <a:defRPr/>
            </a:pPr>
            <a:endParaRPr kumimoji="0" lang="en-US" sz="2400" b="0" i="0" u="none" strike="noStrike" kern="1200" cap="none" spc="0" normalizeH="0" noProof="0" dirty="0">
              <a:ln>
                <a:noFill/>
              </a:ln>
              <a:solidFill>
                <a:schemeClr val="tx1"/>
              </a:solidFill>
              <a:effectLst/>
              <a:uLnTx/>
              <a:uFillTx/>
              <a:latin typeface="+mn-lt"/>
              <a:ea typeface="+mn-ea"/>
              <a:cs typeface="+mn-cs"/>
            </a:endParaRPr>
          </a:p>
          <a:p>
            <a:pPr marL="342900" marR="0" lvl="0" indent="-342900" algn="l" defTabSz="457200" rtl="0" eaLnBrk="1" fontAlgn="auto" latinLnBrk="0" hangingPunct="1">
              <a:lnSpc>
                <a:spcPct val="100000"/>
              </a:lnSpc>
              <a:spcBef>
                <a:spcPct val="20000"/>
              </a:spcBef>
              <a:spcAft>
                <a:spcPts val="0"/>
              </a:spcAft>
              <a:buClrTx/>
              <a:buSzTx/>
              <a:tabLst/>
              <a:defRPr/>
            </a:pPr>
            <a:endParaRPr lang="en-US" sz="2400" dirty="0"/>
          </a:p>
          <a:p>
            <a:pPr marL="342900" marR="0" lvl="0" indent="-342900" algn="l" defTabSz="457200" rtl="0" eaLnBrk="1" fontAlgn="auto" latinLnBrk="0" hangingPunct="1">
              <a:lnSpc>
                <a:spcPct val="100000"/>
              </a:lnSpc>
              <a:spcBef>
                <a:spcPct val="20000"/>
              </a:spcBef>
              <a:spcAft>
                <a:spcPts val="0"/>
              </a:spcAft>
              <a:buClrTx/>
              <a:buSzTx/>
              <a:tabLst/>
              <a:defRPr/>
            </a:pPr>
            <a:endParaRPr kumimoji="0" lang="en-US" sz="2400" b="0" i="0" u="none" strike="noStrike" kern="1200" cap="none" spc="0" normalizeH="0" noProof="0" dirty="0">
              <a:ln>
                <a:noFill/>
              </a:ln>
              <a:solidFill>
                <a:schemeClr val="tx1"/>
              </a:solidFill>
              <a:effectLst/>
              <a:uLnTx/>
              <a:uFillTx/>
              <a:latin typeface="+mn-lt"/>
              <a:ea typeface="+mn-ea"/>
              <a:cs typeface="+mn-cs"/>
            </a:endParaRPr>
          </a:p>
          <a:p>
            <a:pPr marL="342900" marR="0" lvl="0" indent="-342900" algn="l" defTabSz="457200" rtl="0" eaLnBrk="1" fontAlgn="auto" latinLnBrk="0" hangingPunct="1">
              <a:lnSpc>
                <a:spcPct val="100000"/>
              </a:lnSpc>
              <a:spcBef>
                <a:spcPct val="20000"/>
              </a:spcBef>
              <a:spcAft>
                <a:spcPts val="0"/>
              </a:spcAft>
              <a:buClrTx/>
              <a:buSzTx/>
              <a:tabLst/>
              <a:defRPr/>
            </a:pPr>
            <a:endParaRPr kumimoji="0" lang="en-US" sz="2400" b="0" i="0" u="none" strike="noStrike" kern="1200" cap="none" spc="0" normalizeH="0" noProof="0" dirty="0">
              <a:ln>
                <a:noFill/>
              </a:ln>
              <a:solidFill>
                <a:schemeClr val="tx1"/>
              </a:solidFill>
              <a:effectLst/>
              <a:uLnTx/>
              <a:uFillTx/>
              <a:latin typeface="+mn-lt"/>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Open </a:t>
            </a:r>
            <a:r>
              <a:rPr kumimoji="0" lang="en-US" sz="2400" b="0" i="0" u="none" strike="noStrike" kern="1200" cap="none" spc="0" normalizeH="0" baseline="0" noProof="0" dirty="0" err="1">
                <a:ln>
                  <a:noFill/>
                </a:ln>
                <a:solidFill>
                  <a:schemeClr val="tx1"/>
                </a:solidFill>
                <a:effectLst/>
                <a:uLnTx/>
                <a:uFillTx/>
                <a:latin typeface="+mn-lt"/>
                <a:ea typeface="+mn-ea"/>
                <a:cs typeface="+mn-cs"/>
              </a:rPr>
              <a:t>cmd</a:t>
            </a:r>
            <a:r>
              <a:rPr kumimoji="0" lang="en-US" sz="2400" b="0" i="0" u="none" strike="noStrike" kern="1200" cap="none" spc="0" normalizeH="0" baseline="0" noProof="0" dirty="0">
                <a:ln>
                  <a:noFill/>
                </a:ln>
                <a:solidFill>
                  <a:schemeClr val="tx1"/>
                </a:solidFill>
                <a:effectLst/>
                <a:uLnTx/>
                <a:uFillTx/>
                <a:latin typeface="+mn-lt"/>
                <a:ea typeface="+mn-ea"/>
                <a:cs typeface="+mn-cs"/>
              </a:rPr>
              <a:t> run : </a:t>
            </a:r>
            <a:r>
              <a:rPr kumimoji="0" lang="en-US" sz="2400" b="0" i="0" u="none" strike="noStrike" kern="1200" cap="none" spc="0" normalizeH="0" baseline="0" noProof="0" dirty="0" err="1">
                <a:ln>
                  <a:noFill/>
                </a:ln>
                <a:solidFill>
                  <a:schemeClr val="tx1"/>
                </a:solidFill>
                <a:effectLst/>
                <a:uLnTx/>
                <a:uFillTx/>
                <a:latin typeface="+mn-lt"/>
                <a:ea typeface="+mn-ea"/>
                <a:cs typeface="+mn-cs"/>
              </a:rPr>
              <a:t>adb</a:t>
            </a:r>
            <a:r>
              <a:rPr kumimoji="0" lang="en-US" sz="2400" b="0" i="0" u="none" strike="noStrike" kern="1200" cap="none" spc="0" normalizeH="0" baseline="0" noProof="0" dirty="0">
                <a:ln>
                  <a:noFill/>
                </a:ln>
                <a:solidFill>
                  <a:schemeClr val="tx1"/>
                </a:solidFill>
                <a:effectLst/>
                <a:uLnTx/>
                <a:uFillTx/>
                <a:latin typeface="+mn-lt"/>
                <a:ea typeface="+mn-ea"/>
                <a:cs typeface="+mn-cs"/>
              </a:rPr>
              <a:t> connect localhost:[</a:t>
            </a:r>
            <a:r>
              <a:rPr lang="en-US" sz="2400" dirty="0"/>
              <a:t>listed port</a:t>
            </a:r>
            <a:r>
              <a:rPr kumimoji="0" lang="en-US" sz="2400" b="0" i="0" u="none" strike="noStrike" kern="1200" cap="none" spc="0" normalizeH="0" baseline="0" noProof="0" dirty="0">
                <a:ln>
                  <a:noFill/>
                </a:ln>
                <a:solidFill>
                  <a:schemeClr val="tx1"/>
                </a:solidFill>
                <a:effectLst/>
                <a:uLnTx/>
                <a:uFillTx/>
                <a:latin typeface="+mn-lt"/>
                <a:ea typeface="+mn-ea"/>
                <a:cs typeface="+mn-cs"/>
              </a:rPr>
              <a:t>]</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Open </a:t>
            </a:r>
            <a:r>
              <a:rPr kumimoji="0" lang="en-US" sz="2400" b="0" i="0" u="none" strike="noStrike" kern="1200" cap="none" spc="0" normalizeH="0" baseline="0" noProof="0" dirty="0" err="1">
                <a:ln>
                  <a:noFill/>
                </a:ln>
                <a:solidFill>
                  <a:schemeClr val="tx1"/>
                </a:solidFill>
                <a:effectLst/>
                <a:uLnTx/>
                <a:uFillTx/>
                <a:latin typeface="+mn-lt"/>
                <a:ea typeface="+mn-ea"/>
                <a:cs typeface="+mn-cs"/>
              </a:rPr>
              <a:t>vscode</a:t>
            </a:r>
            <a:r>
              <a:rPr kumimoji="0" lang="en-US" sz="2400" b="0" i="0" u="none" strike="noStrike" kern="1200" cap="none" spc="0" normalizeH="0" baseline="0" noProof="0" dirty="0">
                <a:ln>
                  <a:noFill/>
                </a:ln>
                <a:solidFill>
                  <a:schemeClr val="tx1"/>
                </a:solidFill>
                <a:effectLst/>
                <a:uLnTx/>
                <a:uFillTx/>
                <a:latin typeface="+mn-lt"/>
                <a:ea typeface="+mn-ea"/>
                <a:cs typeface="+mn-cs"/>
              </a:rPr>
              <a:t> terminal, run </a:t>
            </a:r>
            <a:r>
              <a:rPr kumimoji="0" lang="en-US" sz="2400" b="0" i="0" u="none" strike="noStrike" kern="1200" cap="none" spc="0" normalizeH="0" noProof="0" dirty="0">
                <a:ln>
                  <a:noFill/>
                </a:ln>
                <a:solidFill>
                  <a:schemeClr val="tx1"/>
                </a:solidFill>
                <a:effectLst/>
                <a:uLnTx/>
                <a:uFillTx/>
                <a:latin typeface="+mn-lt"/>
                <a:ea typeface="+mn-ea"/>
                <a:cs typeface="+mn-cs"/>
              </a:rPr>
              <a:t>   </a:t>
            </a:r>
            <a:r>
              <a:rPr kumimoji="0" lang="en-US" sz="2400" b="0" i="0" u="none" strike="noStrike" kern="1200" cap="none" spc="0" normalizeH="0" noProof="0" dirty="0">
                <a:ln>
                  <a:noFill/>
                </a:ln>
                <a:solidFill>
                  <a:srgbClr val="FF0000"/>
                </a:solidFill>
                <a:effectLst/>
                <a:uLnTx/>
                <a:uFillTx/>
                <a:latin typeface="+mn-lt"/>
                <a:ea typeface="+mn-ea"/>
                <a:cs typeface="+mn-cs"/>
              </a:rPr>
              <a:t>flutter run</a:t>
            </a:r>
            <a:endParaRPr kumimoji="0" lang="en-US" sz="2400" b="0" i="0" u="none" strike="noStrike" kern="1200" cap="none" spc="0" normalizeH="0" baseline="0" noProof="0" dirty="0">
              <a:ln>
                <a:noFill/>
              </a:ln>
              <a:solidFill>
                <a:srgbClr val="FF0000"/>
              </a:solidFill>
              <a:effectLst/>
              <a:uLnTx/>
              <a:uFillTx/>
              <a:latin typeface="+mn-lt"/>
              <a:ea typeface="+mn-ea"/>
              <a:cs typeface="+mn-cs"/>
            </a:endParaRPr>
          </a:p>
          <a:p>
            <a:pPr marL="342900" marR="0" lvl="0" indent="-342900" algn="l" defTabSz="457200" rtl="0" eaLnBrk="1" fontAlgn="auto" latinLnBrk="0" hangingPunct="1">
              <a:lnSpc>
                <a:spcPct val="100000"/>
              </a:lnSpc>
              <a:spcBef>
                <a:spcPct val="20000"/>
              </a:spcBef>
              <a:spcAft>
                <a:spcPts val="0"/>
              </a:spcAft>
              <a:buClrTx/>
              <a:buSzTx/>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45060" name="AutoShape 4" descr="blob:https://web.whatsapp.com/4be9237d-cfc1-462e-ba51-978e9348df04"/>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26" name="Picture 2"/>
          <p:cNvPicPr>
            <a:picLocks noChangeAspect="1" noChangeArrowheads="1"/>
          </p:cNvPicPr>
          <p:nvPr/>
        </p:nvPicPr>
        <p:blipFill>
          <a:blip r:embed="rId3"/>
          <a:srcRect/>
          <a:stretch>
            <a:fillRect/>
          </a:stretch>
        </p:blipFill>
        <p:spPr bwMode="auto">
          <a:xfrm>
            <a:off x="6773798" y="855023"/>
            <a:ext cx="1530774" cy="2468748"/>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883107" y="1828806"/>
            <a:ext cx="5468330" cy="1267052"/>
          </a:xfrm>
          <a:prstGeom prst="rect">
            <a:avLst/>
          </a:prstGeom>
          <a:noFill/>
          <a:ln w="9525">
            <a:noFill/>
            <a:miter lim="800000"/>
            <a:headEnd/>
            <a:tailEnd/>
          </a:ln>
          <a:effectLst/>
        </p:spPr>
      </p:pic>
      <p:sp>
        <p:nvSpPr>
          <p:cNvPr id="3" name="Right Arrow 2">
            <a:extLst>
              <a:ext uri="{FF2B5EF4-FFF2-40B4-BE49-F238E27FC236}">
                <a16:creationId xmlns:a16="http://schemas.microsoft.com/office/drawing/2014/main" id="{5F9361EF-5D17-924B-B325-3879770B82D8}"/>
              </a:ext>
            </a:extLst>
          </p:cNvPr>
          <p:cNvSpPr/>
          <p:nvPr/>
        </p:nvSpPr>
        <p:spPr>
          <a:xfrm rot="1175206">
            <a:off x="3419429" y="2906430"/>
            <a:ext cx="2643207" cy="20776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81077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The hot reload</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Content Placeholder 6"/>
          <p:cNvSpPr txBox="1">
            <a:spLocks/>
          </p:cNvSpPr>
          <p:nvPr/>
        </p:nvSpPr>
        <p:spPr>
          <a:xfrm>
            <a:off x="457200" y="855023"/>
            <a:ext cx="8229600" cy="3739600"/>
          </a:xfrm>
          <a:prstGeom prst="rect">
            <a:avLst/>
          </a:prstGeom>
        </p:spPr>
        <p:txBody>
          <a:bodyPr vert="horz" lIns="91440" tIns="45720" rIns="91440" bIns="45720" rtlCol="0">
            <a:normAutofit fontScale="92500" lnSpcReduction="20000"/>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Flutter</a:t>
            </a:r>
            <a:r>
              <a:rPr kumimoji="0" lang="en-US" sz="2400" b="0" i="0" u="none" strike="noStrike" kern="1200" cap="none" spc="0" normalizeH="0" noProof="0" dirty="0">
                <a:ln>
                  <a:noFill/>
                </a:ln>
                <a:solidFill>
                  <a:schemeClr val="tx1"/>
                </a:solidFill>
                <a:effectLst/>
                <a:uLnTx/>
                <a:uFillTx/>
                <a:latin typeface="+mn-lt"/>
                <a:ea typeface="+mn-ea"/>
                <a:cs typeface="+mn-cs"/>
              </a:rPr>
              <a:t> have hot reload feature.</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400" b="0" i="0" u="none" strike="noStrike" kern="1200" cap="none" spc="0" normalizeH="0" noProof="0" dirty="0">
                <a:ln>
                  <a:noFill/>
                </a:ln>
                <a:solidFill>
                  <a:schemeClr val="tx1"/>
                </a:solidFill>
                <a:effectLst/>
                <a:uLnTx/>
                <a:uFillTx/>
                <a:latin typeface="+mn-lt"/>
                <a:ea typeface="+mn-ea"/>
                <a:cs typeface="+mn-cs"/>
              </a:rPr>
              <a:t>Open /lib/</a:t>
            </a:r>
            <a:r>
              <a:rPr kumimoji="0" lang="en-US" sz="2400" b="0" i="0" u="none" strike="noStrike" kern="1200" cap="none" spc="0" normalizeH="0" noProof="0" dirty="0" err="1">
                <a:ln>
                  <a:noFill/>
                </a:ln>
                <a:solidFill>
                  <a:schemeClr val="tx1"/>
                </a:solidFill>
                <a:effectLst/>
                <a:uLnTx/>
                <a:uFillTx/>
                <a:latin typeface="+mn-lt"/>
                <a:ea typeface="+mn-ea"/>
                <a:cs typeface="+mn-cs"/>
              </a:rPr>
              <a:t>main.dart</a:t>
            </a:r>
            <a:endParaRPr kumimoji="0" lang="en-US" sz="2400" b="0" i="0" u="none" strike="noStrike" kern="1200" cap="none" spc="0" normalizeH="0" noProof="0" dirty="0">
              <a:ln>
                <a:noFill/>
              </a:ln>
              <a:solidFill>
                <a:schemeClr val="tx1"/>
              </a:solidFill>
              <a:effectLst/>
              <a:uLnTx/>
              <a:uFillTx/>
              <a:latin typeface="+mn-lt"/>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US" sz="2400" dirty="0"/>
              <a:t>Change the primary swatch color in line 23</a:t>
            </a:r>
          </a:p>
          <a:p>
            <a:pPr marL="342900" indent="-342900">
              <a:spcBef>
                <a:spcPct val="20000"/>
              </a:spcBef>
            </a:pPr>
            <a:r>
              <a:rPr lang="en-US" sz="2400" dirty="0"/>
              <a:t>        </a:t>
            </a:r>
            <a:r>
              <a:rPr lang="en-US" sz="2400" dirty="0" err="1">
                <a:latin typeface="Consolas" panose="020B0609020204030204" pitchFamily="49" charset="0"/>
              </a:rPr>
              <a:t>primarySwatch</a:t>
            </a:r>
            <a:r>
              <a:rPr lang="en-US" sz="2400" dirty="0">
                <a:latin typeface="Consolas" panose="020B0609020204030204" pitchFamily="49" charset="0"/>
              </a:rPr>
              <a:t>: </a:t>
            </a:r>
            <a:r>
              <a:rPr lang="en-US" sz="2400" dirty="0" err="1">
                <a:latin typeface="Consolas" panose="020B0609020204030204" pitchFamily="49" charset="0"/>
              </a:rPr>
              <a:t>Colors.</a:t>
            </a:r>
            <a:r>
              <a:rPr lang="en-US" sz="2400" dirty="0" err="1">
                <a:solidFill>
                  <a:srgbClr val="FF0000"/>
                </a:solidFill>
                <a:latin typeface="Consolas" panose="020B0609020204030204" pitchFamily="49" charset="0"/>
              </a:rPr>
              <a:t>green</a:t>
            </a:r>
            <a:r>
              <a:rPr lang="en-US" sz="2400" dirty="0">
                <a:latin typeface="Consolas" panose="020B0609020204030204" pitchFamily="49" charset="0"/>
              </a:rPr>
              <a:t>,</a:t>
            </a:r>
            <a:endParaRPr kumimoji="0" lang="en-US" sz="2400" b="0" i="0" u="none" strike="noStrike" kern="1200" cap="none" spc="0" normalizeH="0" noProof="0" dirty="0">
              <a:ln>
                <a:noFill/>
              </a:ln>
              <a:solidFill>
                <a:schemeClr val="tx1"/>
              </a:solidFill>
              <a:effectLst/>
              <a:uLnTx/>
              <a:uFillTx/>
              <a:latin typeface="Consolas" panose="020B0609020204030204" pitchFamily="49" charset="0"/>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US" sz="2400" dirty="0"/>
              <a:t>Activate the VS code terminal by focusing mouse click on it.</a:t>
            </a:r>
            <a:r>
              <a:rPr kumimoji="0" lang="en-US" sz="2400" b="0" i="0" u="none" strike="noStrike" kern="1200" cap="none" spc="0" normalizeH="0" baseline="0" noProof="0" dirty="0">
                <a:ln>
                  <a:noFill/>
                </a:ln>
                <a:effectLst/>
                <a:uLnTx/>
                <a:uFillTx/>
                <a:latin typeface="+mn-lt"/>
                <a:ea typeface="+mn-ea"/>
                <a:cs typeface="+mn-cs"/>
              </a:rPr>
              <a:t> Then push r key,</a:t>
            </a:r>
            <a:r>
              <a:rPr kumimoji="0" lang="en-US" sz="2400" b="0" i="0" u="none" strike="noStrike" kern="1200" cap="none" spc="0" normalizeH="0" noProof="0" dirty="0">
                <a:ln>
                  <a:noFill/>
                </a:ln>
                <a:effectLst/>
                <a:uLnTx/>
                <a:uFillTx/>
                <a:latin typeface="+mn-lt"/>
                <a:ea typeface="+mn-ea"/>
                <a:cs typeface="+mn-cs"/>
              </a:rPr>
              <a:t> and see the changing in your emulator/device</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US" sz="2400" baseline="0" dirty="0"/>
              <a:t>Or, </a:t>
            </a:r>
            <a:r>
              <a:rPr lang="en-US" sz="2400" dirty="0"/>
              <a:t>using latest plugin, simply save (Ctrl + S) your file</a:t>
            </a:r>
          </a:p>
          <a:p>
            <a:pPr marL="800100" lvl="1" indent="-342900">
              <a:spcBef>
                <a:spcPct val="20000"/>
              </a:spcBef>
              <a:buFont typeface="Arial"/>
              <a:buChar char="•"/>
              <a:defRPr/>
            </a:pPr>
            <a:r>
              <a:rPr kumimoji="0" lang="en-US" sz="2400" b="0" i="0" u="none" strike="noStrike" kern="1200" cap="none" spc="0" normalizeH="0" baseline="0" noProof="0" dirty="0">
                <a:ln>
                  <a:noFill/>
                </a:ln>
                <a:effectLst/>
                <a:uLnTx/>
                <a:uFillTx/>
                <a:latin typeface="+mn-lt"/>
                <a:ea typeface="+mn-ea"/>
                <a:cs typeface="+mn-cs"/>
              </a:rPr>
              <a:t>It will perform hot reload automatically</a:t>
            </a:r>
          </a:p>
          <a:p>
            <a:pPr marL="800100" lvl="1" indent="-342900">
              <a:spcBef>
                <a:spcPct val="20000"/>
              </a:spcBef>
              <a:buFont typeface="Arial"/>
              <a:buChar char="•"/>
              <a:defRPr/>
            </a:pPr>
            <a:r>
              <a:rPr lang="en-US" sz="2400" dirty="0"/>
              <a:t>You can also force hot reload by pressing Ctrl + F5 (don’t forget to save your file first)</a:t>
            </a:r>
            <a:endParaRPr kumimoji="0" lang="en-US" sz="2400" b="0" i="0" u="none" strike="noStrike" kern="1200" cap="none" spc="0" normalizeH="0" baseline="0" noProof="0" dirty="0">
              <a:ln>
                <a:noFill/>
              </a:ln>
              <a:effectLst/>
              <a:uLnTx/>
              <a:uFillTx/>
              <a:latin typeface="+mn-lt"/>
              <a:ea typeface="+mn-ea"/>
              <a:cs typeface="+mn-cs"/>
            </a:endParaRPr>
          </a:p>
          <a:p>
            <a:pPr marL="342900" marR="0" lvl="0" indent="-342900" algn="l" defTabSz="457200" rtl="0" eaLnBrk="1" fontAlgn="auto" latinLnBrk="0" hangingPunct="1">
              <a:lnSpc>
                <a:spcPct val="100000"/>
              </a:lnSpc>
              <a:spcBef>
                <a:spcPct val="20000"/>
              </a:spcBef>
              <a:spcAft>
                <a:spcPts val="0"/>
              </a:spcAft>
              <a:buClrTx/>
              <a:buSzTx/>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45060" name="AutoShape 4" descr="blob:https://web.whatsapp.com/4be9237d-cfc1-462e-ba51-978e9348df04"/>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481077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About </a:t>
            </a:r>
            <a:r>
              <a:rPr lang="en-US" sz="3600" b="1" dirty="0" err="1">
                <a:solidFill>
                  <a:srgbClr val="000090"/>
                </a:solidFill>
              </a:rPr>
              <a:t>th</a:t>
            </a:r>
            <a:r>
              <a:rPr lang="id-ID" sz="3600" b="1" dirty="0">
                <a:solidFill>
                  <a:srgbClr val="000090"/>
                </a:solidFill>
              </a:rPr>
              <a:t>e</a:t>
            </a:r>
            <a:r>
              <a:rPr lang="en-US" sz="3600" b="1" dirty="0">
                <a:solidFill>
                  <a:srgbClr val="000090"/>
                </a:solidFill>
              </a:rPr>
              <a:t> click in FAB</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Content Placeholder 6"/>
          <p:cNvSpPr txBox="1">
            <a:spLocks/>
          </p:cNvSpPr>
          <p:nvPr/>
        </p:nvSpPr>
        <p:spPr>
          <a:xfrm>
            <a:off x="457200" y="855023"/>
            <a:ext cx="8229600" cy="4004360"/>
          </a:xfrm>
          <a:prstGeom prst="rect">
            <a:avLst/>
          </a:prstGeom>
        </p:spPr>
        <p:txBody>
          <a:bodyPr vert="horz" lIns="91440" tIns="45720" rIns="91440" bIns="45720" rtlCol="0">
            <a:normAutofit fontScale="92500" lnSpcReduction="10000"/>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We have </a:t>
            </a:r>
            <a:r>
              <a:rPr kumimoji="0" lang="en-US" sz="2000" b="0" i="0" u="none" strike="noStrike" kern="1200" cap="none" spc="0" normalizeH="0" baseline="0" noProof="0" dirty="0" err="1">
                <a:ln>
                  <a:noFill/>
                </a:ln>
                <a:solidFill>
                  <a:schemeClr val="tx1"/>
                </a:solidFill>
                <a:effectLst/>
                <a:uLnTx/>
                <a:uFillTx/>
                <a:latin typeface="+mn-lt"/>
                <a:ea typeface="+mn-ea"/>
                <a:cs typeface="+mn-cs"/>
              </a:rPr>
              <a:t>variabel</a:t>
            </a:r>
            <a:r>
              <a:rPr kumimoji="0" lang="en-US" sz="2000" b="0" i="0" u="none" strike="noStrike" kern="1200" cap="none" spc="0" normalizeH="0" baseline="0" noProof="0" dirty="0">
                <a:ln>
                  <a:noFill/>
                </a:ln>
                <a:solidFill>
                  <a:schemeClr val="tx1"/>
                </a:solidFill>
                <a:effectLst/>
                <a:uLnTx/>
                <a:uFillTx/>
                <a:latin typeface="+mn-lt"/>
                <a:ea typeface="+mn-ea"/>
                <a:cs typeface="+mn-cs"/>
              </a:rPr>
              <a:t> _counter</a:t>
            </a:r>
            <a:endParaRPr kumimoji="0" lang="en-US" sz="2000" b="0" i="0" u="none" strike="noStrike" kern="1200" cap="none" spc="0" normalizeH="0" noProof="0" dirty="0">
              <a:ln>
                <a:noFill/>
              </a:ln>
              <a:solidFill>
                <a:schemeClr val="tx1"/>
              </a:solidFill>
              <a:effectLst/>
              <a:uLnTx/>
              <a:uFillTx/>
              <a:latin typeface="+mn-lt"/>
              <a:ea typeface="+mn-ea"/>
              <a:cs typeface="+mn-cs"/>
            </a:endParaRPr>
          </a:p>
          <a:p>
            <a:pPr marL="342900" lvl="0" indent="-342900">
              <a:spcBef>
                <a:spcPct val="20000"/>
              </a:spcBef>
              <a:buFont typeface="Arial"/>
              <a:buChar char="•"/>
              <a:defRPr/>
            </a:pPr>
            <a:r>
              <a:rPr lang="en-US" sz="2000" dirty="0"/>
              <a:t>In FAB </a:t>
            </a:r>
            <a:r>
              <a:rPr lang="en-US" sz="2000" dirty="0" err="1"/>
              <a:t>onPressed</a:t>
            </a:r>
            <a:br>
              <a:rPr lang="en-US" sz="2000" dirty="0"/>
            </a:br>
            <a:r>
              <a:rPr lang="en-US" sz="2000" dirty="0"/>
              <a:t>calling</a:t>
            </a:r>
            <a:br>
              <a:rPr lang="en-US" sz="2000" dirty="0"/>
            </a:br>
            <a:r>
              <a:rPr lang="en-US" sz="2000" dirty="0"/>
              <a:t>_</a:t>
            </a:r>
            <a:r>
              <a:rPr lang="en-US" sz="2000" dirty="0" err="1"/>
              <a:t>incrementCounter</a:t>
            </a:r>
            <a:r>
              <a:rPr lang="en-US" sz="2000" dirty="0"/>
              <a:t> </a:t>
            </a:r>
          </a:p>
          <a:p>
            <a:pPr lvl="0">
              <a:spcBef>
                <a:spcPct val="20000"/>
              </a:spcBef>
              <a:defRPr/>
            </a:pPr>
            <a:r>
              <a:rPr kumimoji="0" lang="en-US" sz="2000" b="0" i="0" u="none" strike="noStrike" kern="1200" cap="none" spc="0" normalizeH="0" noProof="0" dirty="0">
                <a:ln>
                  <a:noFill/>
                </a:ln>
                <a:solidFill>
                  <a:schemeClr val="tx1"/>
                </a:solidFill>
                <a:effectLst/>
                <a:uLnTx/>
                <a:uFillTx/>
                <a:latin typeface="+mn-lt"/>
                <a:ea typeface="+mn-ea"/>
                <a:cs typeface="+mn-cs"/>
              </a:rPr>
              <a:t>	function</a:t>
            </a:r>
          </a:p>
          <a:p>
            <a:pPr marL="342900" marR="0" lvl="0" indent="-342900" algn="l" defTabSz="457200" rtl="0" eaLnBrk="1" fontAlgn="auto" latinLnBrk="0" hangingPunct="1">
              <a:lnSpc>
                <a:spcPct val="100000"/>
              </a:lnSpc>
              <a:spcBef>
                <a:spcPct val="20000"/>
              </a:spcBef>
              <a:spcAft>
                <a:spcPts val="0"/>
              </a:spcAft>
              <a:buClrTx/>
              <a:buSzTx/>
              <a:tabLst/>
              <a:defRPr/>
            </a:pPr>
            <a:r>
              <a:rPr lang="en-US" sz="2000" dirty="0"/>
              <a:t>	here _counter increased by 1 </a:t>
            </a:r>
          </a:p>
          <a:p>
            <a:pPr marL="342900" marR="0" lvl="0" indent="-342900" algn="l" defTabSz="457200" rtl="0" eaLnBrk="1" fontAlgn="auto" latinLnBrk="0" hangingPunct="1">
              <a:lnSpc>
                <a:spcPct val="100000"/>
              </a:lnSpc>
              <a:spcBef>
                <a:spcPct val="20000"/>
              </a:spcBef>
              <a:spcAft>
                <a:spcPts val="0"/>
              </a:spcAft>
              <a:buClrTx/>
              <a:buSzTx/>
              <a:tabLst/>
              <a:defRPr/>
            </a:pPr>
            <a:endParaRPr kumimoji="0" lang="en-US" sz="2000" b="0" i="0" u="none" strike="noStrike" kern="1200" cap="none" spc="0" normalizeH="0" noProof="0" dirty="0">
              <a:ln>
                <a:noFill/>
              </a:ln>
              <a:solidFill>
                <a:schemeClr val="tx1"/>
              </a:solidFill>
              <a:effectLst/>
              <a:uLnTx/>
              <a:uFillTx/>
              <a:latin typeface="+mn-lt"/>
              <a:ea typeface="+mn-ea"/>
              <a:cs typeface="+mn-cs"/>
            </a:endParaRPr>
          </a:p>
          <a:p>
            <a:pPr marL="342900" marR="0" lvl="0" indent="-342900" algn="l" defTabSz="457200" rtl="0" eaLnBrk="1" fontAlgn="auto" latinLnBrk="0" hangingPunct="1">
              <a:lnSpc>
                <a:spcPct val="100000"/>
              </a:lnSpc>
              <a:spcBef>
                <a:spcPct val="20000"/>
              </a:spcBef>
              <a:spcAft>
                <a:spcPts val="0"/>
              </a:spcAft>
              <a:buClrTx/>
              <a:buSzTx/>
              <a:tabLst/>
              <a:defRPr/>
            </a:pPr>
            <a:endParaRPr kumimoji="0" lang="en-US" sz="2000" b="0" i="0" u="none" strike="noStrike" kern="1200" cap="none" spc="0" normalizeH="0" noProof="0" dirty="0">
              <a:ln>
                <a:noFill/>
              </a:ln>
              <a:solidFill>
                <a:schemeClr val="tx1"/>
              </a:solidFill>
              <a:effectLst/>
              <a:uLnTx/>
              <a:uFillTx/>
              <a:latin typeface="+mn-lt"/>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err="1">
                <a:ln>
                  <a:noFill/>
                </a:ln>
                <a:effectLst/>
                <a:uLnTx/>
                <a:uFillTx/>
                <a:latin typeface="+mn-lt"/>
                <a:ea typeface="+mn-ea"/>
                <a:cs typeface="+mn-cs"/>
              </a:rPr>
              <a:t>setState</a:t>
            </a:r>
            <a:r>
              <a:rPr kumimoji="0" lang="en-US" sz="2000" b="0" i="0" u="none" strike="noStrike" kern="1200" cap="none" spc="0" normalizeH="0" baseline="0" noProof="0" dirty="0">
                <a:ln>
                  <a:noFill/>
                </a:ln>
                <a:effectLst/>
                <a:uLnTx/>
                <a:uFillTx/>
                <a:latin typeface="+mn-lt"/>
                <a:ea typeface="+mn-ea"/>
                <a:cs typeface="+mn-cs"/>
              </a:rPr>
              <a:t> will refresh the page</a:t>
            </a:r>
          </a:p>
          <a:p>
            <a:pPr marR="0" lvl="0" algn="l" defTabSz="457200" rtl="0" eaLnBrk="1" fontAlgn="auto" latinLnBrk="0" hangingPunct="1">
              <a:lnSpc>
                <a:spcPct val="100000"/>
              </a:lnSpc>
              <a:spcBef>
                <a:spcPct val="20000"/>
              </a:spcBef>
              <a:spcAft>
                <a:spcPts val="0"/>
              </a:spcAft>
              <a:buClrTx/>
              <a:buSzTx/>
              <a:tabLst/>
              <a:defRPr/>
            </a:pPr>
            <a:r>
              <a:rPr kumimoji="0" lang="en-US" sz="2000" b="0" i="0" u="none" strike="noStrike" kern="1200" cap="none" spc="0" normalizeH="0" baseline="0" noProof="0" dirty="0">
                <a:ln>
                  <a:noFill/>
                </a:ln>
                <a:effectLst/>
                <a:uLnTx/>
                <a:uFillTx/>
                <a:latin typeface="+mn-lt"/>
                <a:ea typeface="+mn-ea"/>
                <a:cs typeface="+mn-cs"/>
              </a:rPr>
              <a:t>	after _counter increased.</a:t>
            </a:r>
          </a:p>
          <a:p>
            <a:pPr marR="0" lvl="0" algn="l" defTabSz="457200" rtl="0" eaLnBrk="1" fontAlgn="auto" latinLnBrk="0" hangingPunct="1">
              <a:lnSpc>
                <a:spcPct val="100000"/>
              </a:lnSpc>
              <a:spcBef>
                <a:spcPct val="20000"/>
              </a:spcBef>
              <a:spcAft>
                <a:spcPts val="0"/>
              </a:spcAft>
              <a:buClrTx/>
              <a:buSzTx/>
              <a:tabLst/>
              <a:defRPr/>
            </a:pPr>
            <a:r>
              <a:rPr kumimoji="0" lang="en-US" sz="2000" b="0" i="0" u="none" strike="noStrike" kern="1200" cap="none" spc="0" normalizeH="0" baseline="0" noProof="0" dirty="0">
                <a:ln>
                  <a:noFill/>
                </a:ln>
                <a:effectLst/>
                <a:uLnTx/>
                <a:uFillTx/>
                <a:latin typeface="+mn-lt"/>
                <a:ea typeface="+mn-ea"/>
                <a:cs typeface="+mn-cs"/>
              </a:rPr>
              <a:t>     and updating value of the</a:t>
            </a:r>
          </a:p>
          <a:p>
            <a:pPr marR="0" lvl="0" algn="l" defTabSz="457200" rtl="0" eaLnBrk="1" fontAlgn="auto" latinLnBrk="0" hangingPunct="1">
              <a:lnSpc>
                <a:spcPct val="100000"/>
              </a:lnSpc>
              <a:spcBef>
                <a:spcPct val="20000"/>
              </a:spcBef>
              <a:spcAft>
                <a:spcPts val="0"/>
              </a:spcAft>
              <a:buClrTx/>
              <a:buSzTx/>
              <a:tabLst/>
              <a:defRPr/>
            </a:pPr>
            <a:r>
              <a:rPr kumimoji="0" lang="en-US" sz="2000" b="0" i="0" u="none" strike="noStrike" kern="1200" cap="none" spc="0" normalizeH="0" noProof="0" dirty="0">
                <a:ln>
                  <a:noFill/>
                </a:ln>
                <a:effectLst/>
                <a:uLnTx/>
                <a:uFillTx/>
                <a:latin typeface="+mn-lt"/>
                <a:ea typeface="+mn-ea"/>
                <a:cs typeface="+mn-cs"/>
              </a:rPr>
              <a:t>     widget text</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45060" name="AutoShape 4" descr="blob:https://web.whatsapp.com/4be9237d-cfc1-462e-ba51-978e9348df04"/>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6082" name="Picture 2"/>
          <p:cNvPicPr>
            <a:picLocks noChangeAspect="1" noChangeArrowheads="1"/>
          </p:cNvPicPr>
          <p:nvPr/>
        </p:nvPicPr>
        <p:blipFill>
          <a:blip r:embed="rId3"/>
          <a:srcRect/>
          <a:stretch>
            <a:fillRect/>
          </a:stretch>
        </p:blipFill>
        <p:spPr bwMode="auto">
          <a:xfrm>
            <a:off x="4019550" y="665023"/>
            <a:ext cx="5124450" cy="571500"/>
          </a:xfrm>
          <a:prstGeom prst="rect">
            <a:avLst/>
          </a:prstGeom>
          <a:noFill/>
          <a:ln w="9525">
            <a:noFill/>
            <a:miter lim="800000"/>
            <a:headEnd/>
            <a:tailEnd/>
          </a:ln>
          <a:effectLst/>
        </p:spPr>
      </p:pic>
      <p:pic>
        <p:nvPicPr>
          <p:cNvPr id="46083" name="Picture 3"/>
          <p:cNvPicPr>
            <a:picLocks noChangeAspect="1" noChangeArrowheads="1"/>
          </p:cNvPicPr>
          <p:nvPr/>
        </p:nvPicPr>
        <p:blipFill>
          <a:blip r:embed="rId4"/>
          <a:srcRect/>
          <a:stretch>
            <a:fillRect/>
          </a:stretch>
        </p:blipFill>
        <p:spPr bwMode="auto">
          <a:xfrm>
            <a:off x="3371850" y="1316494"/>
            <a:ext cx="4857750" cy="861859"/>
          </a:xfrm>
          <a:prstGeom prst="rect">
            <a:avLst/>
          </a:prstGeom>
          <a:noFill/>
          <a:ln w="9525">
            <a:noFill/>
            <a:miter lim="800000"/>
            <a:headEnd/>
            <a:tailEnd/>
          </a:ln>
          <a:effectLst/>
        </p:spPr>
      </p:pic>
      <p:pic>
        <p:nvPicPr>
          <p:cNvPr id="46084" name="Picture 4"/>
          <p:cNvPicPr>
            <a:picLocks noChangeAspect="1" noChangeArrowheads="1"/>
          </p:cNvPicPr>
          <p:nvPr/>
        </p:nvPicPr>
        <p:blipFill>
          <a:blip r:embed="rId5"/>
          <a:srcRect/>
          <a:stretch>
            <a:fillRect/>
          </a:stretch>
        </p:blipFill>
        <p:spPr bwMode="auto">
          <a:xfrm>
            <a:off x="4382020" y="2220472"/>
            <a:ext cx="2348901" cy="1442632"/>
          </a:xfrm>
          <a:prstGeom prst="rect">
            <a:avLst/>
          </a:prstGeom>
          <a:noFill/>
          <a:ln w="9525">
            <a:noFill/>
            <a:miter lim="800000"/>
            <a:headEnd/>
            <a:tailEnd/>
          </a:ln>
          <a:effectLst/>
        </p:spPr>
      </p:pic>
      <p:pic>
        <p:nvPicPr>
          <p:cNvPr id="46085" name="Picture 5"/>
          <p:cNvPicPr>
            <a:picLocks noChangeAspect="1" noChangeArrowheads="1"/>
          </p:cNvPicPr>
          <p:nvPr/>
        </p:nvPicPr>
        <p:blipFill>
          <a:blip r:embed="rId6"/>
          <a:srcRect/>
          <a:stretch>
            <a:fillRect/>
          </a:stretch>
        </p:blipFill>
        <p:spPr bwMode="auto">
          <a:xfrm>
            <a:off x="4382020" y="3705224"/>
            <a:ext cx="3677145" cy="1411549"/>
          </a:xfrm>
          <a:prstGeom prst="rect">
            <a:avLst/>
          </a:prstGeom>
          <a:noFill/>
          <a:ln w="9525">
            <a:noFill/>
            <a:miter lim="800000"/>
            <a:headEnd/>
            <a:tailEnd/>
          </a:ln>
          <a:effectLst/>
        </p:spPr>
      </p:pic>
    </p:spTree>
    <p:extLst>
      <p:ext uri="{BB962C8B-B14F-4D97-AF65-F5344CB8AC3E}">
        <p14:creationId xmlns:p14="http://schemas.microsoft.com/office/powerpoint/2010/main" val="35481077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67544" y="2180036"/>
            <a:ext cx="5424055" cy="752509"/>
          </a:xfrm>
        </p:spPr>
        <p:txBody>
          <a:bodyPr>
            <a:noAutofit/>
          </a:bodyPr>
          <a:lstStyle/>
          <a:p>
            <a:pPr algn="l"/>
            <a:r>
              <a:rPr lang="en-US" sz="5400" b="1" dirty="0">
                <a:solidFill>
                  <a:schemeClr val="accent1">
                    <a:lumMod val="20000"/>
                    <a:lumOff val="80000"/>
                  </a:schemeClr>
                </a:solidFill>
              </a:rPr>
              <a:t>The dart</a:t>
            </a:r>
          </a:p>
        </p:txBody>
      </p:sp>
      <p:sp>
        <p:nvSpPr>
          <p:cNvPr id="4" name="Title 1"/>
          <p:cNvSpPr txBox="1">
            <a:spLocks/>
          </p:cNvSpPr>
          <p:nvPr/>
        </p:nvSpPr>
        <p:spPr>
          <a:xfrm>
            <a:off x="1627907" y="2012758"/>
            <a:ext cx="1789545" cy="1391101"/>
          </a:xfrm>
          <a:prstGeom prst="rect">
            <a:avLst/>
          </a:prstGeom>
        </p:spPr>
        <p:txBody>
          <a:bodyPr vert="horz" lIns="91440" tIns="45720" rIns="91440" bIns="45720" rtlCol="0" anchor="t">
            <a:noAutofit/>
          </a:bodyPr>
          <a:lstStyle>
            <a:lvl1pPr algn="l" defTabSz="457200" rtl="0" eaLnBrk="1" latinLnBrk="0" hangingPunct="1">
              <a:spcBef>
                <a:spcPct val="0"/>
              </a:spcBef>
              <a:buNone/>
              <a:defRPr sz="4000" b="1" kern="1200" cap="all">
                <a:solidFill>
                  <a:schemeClr val="tx1"/>
                </a:solidFill>
                <a:latin typeface="+mj-lt"/>
                <a:ea typeface="+mj-ea"/>
                <a:cs typeface="+mj-cs"/>
              </a:defRPr>
            </a:lvl1pPr>
          </a:lstStyle>
          <a:p>
            <a:pPr algn="r"/>
            <a:r>
              <a:rPr lang="en-US" sz="8000" dirty="0">
                <a:solidFill>
                  <a:schemeClr val="tx2">
                    <a:lumMod val="60000"/>
                    <a:lumOff val="40000"/>
                  </a:schemeClr>
                </a:solidFill>
              </a:rPr>
              <a:t>03</a:t>
            </a:r>
          </a:p>
        </p:txBody>
      </p:sp>
    </p:spTree>
    <p:extLst>
      <p:ext uri="{BB962C8B-B14F-4D97-AF65-F5344CB8AC3E}">
        <p14:creationId xmlns:p14="http://schemas.microsoft.com/office/powerpoint/2010/main" val="21998964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Dart</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Content Placeholder 6"/>
          <p:cNvSpPr txBox="1">
            <a:spLocks/>
          </p:cNvSpPr>
          <p:nvPr/>
        </p:nvSpPr>
        <p:spPr>
          <a:xfrm>
            <a:off x="457200" y="855023"/>
            <a:ext cx="8229600" cy="3739600"/>
          </a:xfrm>
          <a:prstGeom prst="rect">
            <a:avLst/>
          </a:prstGeom>
        </p:spPr>
        <p:txBody>
          <a:bodyPr vert="horz" lIns="91440" tIns="45720" rIns="91440" bIns="45720" rtlCol="0">
            <a:normAutofit/>
          </a:bodyPr>
          <a:lstStyle/>
          <a:p>
            <a:pPr marL="342900" marR="0" lvl="0" indent="-342900" algn="l" defTabSz="457200" rtl="0" eaLnBrk="1" fontAlgn="auto" latinLnBrk="0" hangingPunct="1">
              <a:lnSpc>
                <a:spcPct val="100000"/>
              </a:lnSpc>
              <a:spcBef>
                <a:spcPct val="20000"/>
              </a:spcBef>
              <a:spcAft>
                <a:spcPts val="0"/>
              </a:spcAft>
              <a:buClrTx/>
              <a:buSzTx/>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Dart is the flutter programming language</a:t>
            </a:r>
            <a:endParaRPr kumimoji="0" lang="en-US" sz="2400" b="0" i="0" u="none" strike="noStrike" kern="1200" cap="none" spc="0" normalizeH="0" noProof="0" dirty="0">
              <a:ln>
                <a:noFill/>
              </a:ln>
              <a:solidFill>
                <a:schemeClr val="tx1"/>
              </a:solidFill>
              <a:effectLst/>
              <a:uLnTx/>
              <a:uFillTx/>
              <a:latin typeface="+mn-lt"/>
              <a:ea typeface="+mn-ea"/>
              <a:cs typeface="+mn-cs"/>
            </a:endParaRPr>
          </a:p>
          <a:p>
            <a:br>
              <a:rPr lang="en-US" sz="2400" dirty="0"/>
            </a:br>
            <a:r>
              <a:rPr lang="en-US" sz="2400" dirty="0"/>
              <a:t>Dart is an object-oriented programming (OOP) language, has a class-based style, and uses a</a:t>
            </a:r>
          </a:p>
          <a:p>
            <a:r>
              <a:rPr lang="en-US" sz="2400" dirty="0"/>
              <a:t>C-style syntax. If you are familiar with the C#, C++, Swift, </a:t>
            </a:r>
            <a:r>
              <a:rPr lang="en-US" sz="2400" dirty="0" err="1"/>
              <a:t>Kotlin</a:t>
            </a:r>
            <a:r>
              <a:rPr lang="en-US" sz="2400" dirty="0"/>
              <a:t>, and Java/JavaScript languages,</a:t>
            </a:r>
          </a:p>
          <a:p>
            <a:r>
              <a:rPr lang="en-US" sz="2400" dirty="0"/>
              <a:t>you will be able to start developing in Dart quickly. </a:t>
            </a:r>
            <a:endParaRPr lang="id-ID" sz="2400" dirty="0"/>
          </a:p>
          <a:p>
            <a:endParaRPr kumimoji="0" lang="id-ID" sz="2400" b="0" i="0" u="none" strike="noStrike" kern="1200" cap="none" spc="0" normalizeH="0" baseline="0" noProof="0" dirty="0">
              <a:ln>
                <a:noFill/>
              </a:ln>
              <a:solidFill>
                <a:schemeClr val="tx1"/>
              </a:solidFill>
              <a:effectLst/>
              <a:uLnTx/>
              <a:uFillTx/>
              <a:latin typeface="+mn-lt"/>
              <a:ea typeface="+mn-ea"/>
              <a:cs typeface="+mn-cs"/>
            </a:endParaRPr>
          </a:p>
          <a:p>
            <a:r>
              <a:rPr kumimoji="0" lang="en-US" sz="2400" b="0" i="0" u="none" strike="noStrike" kern="1200" cap="none" spc="0" normalizeH="0" baseline="0" noProof="0" dirty="0">
                <a:ln>
                  <a:noFill/>
                </a:ln>
                <a:solidFill>
                  <a:schemeClr val="tx1"/>
                </a:solidFill>
                <a:effectLst/>
                <a:uLnTx/>
                <a:uFillTx/>
                <a:latin typeface="+mn-lt"/>
                <a:ea typeface="+mn-ea"/>
                <a:cs typeface="+mn-cs"/>
              </a:rPr>
              <a:t>Play around here: </a:t>
            </a:r>
            <a:r>
              <a:rPr kumimoji="0" lang="en-US" sz="2400" b="0" i="0" u="none" strike="noStrike" kern="1200" cap="none" spc="0" normalizeH="0" baseline="0" noProof="0" dirty="0">
                <a:ln>
                  <a:noFill/>
                </a:ln>
                <a:solidFill>
                  <a:schemeClr val="tx1"/>
                </a:solidFill>
                <a:effectLst/>
                <a:uLnTx/>
                <a:uFillTx/>
                <a:latin typeface="+mn-lt"/>
                <a:ea typeface="+mn-ea"/>
                <a:cs typeface="+mn-cs"/>
                <a:hlinkClick r:id="rId3"/>
              </a:rPr>
              <a:t>https://dart.dev/#try-dart</a:t>
            </a:r>
            <a:r>
              <a:rPr kumimoji="0" lang="en-US" sz="2400" b="0" i="0" u="none" strike="noStrike" kern="1200" cap="none" spc="0" normalizeH="0" baseline="0" noProof="0" dirty="0">
                <a:ln>
                  <a:noFill/>
                </a:ln>
                <a:solidFill>
                  <a:schemeClr val="tx1"/>
                </a:solidFill>
                <a:effectLst/>
                <a:uLnTx/>
                <a:uFillTx/>
                <a:latin typeface="+mn-lt"/>
                <a:ea typeface="+mn-ea"/>
                <a:cs typeface="+mn-cs"/>
              </a:rPr>
              <a:t> </a:t>
            </a:r>
          </a:p>
        </p:txBody>
      </p:sp>
      <p:sp>
        <p:nvSpPr>
          <p:cNvPr id="45060" name="AutoShape 4" descr="blob:https://web.whatsapp.com/4be9237d-cfc1-462e-ba51-978e9348df04"/>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481077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Variable Declaration</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Content Placeholder 6"/>
          <p:cNvSpPr txBox="1">
            <a:spLocks/>
          </p:cNvSpPr>
          <p:nvPr/>
        </p:nvSpPr>
        <p:spPr>
          <a:xfrm>
            <a:off x="457200" y="771898"/>
            <a:ext cx="8686800" cy="3739600"/>
          </a:xfrm>
          <a:prstGeom prst="rect">
            <a:avLst/>
          </a:prstGeom>
        </p:spPr>
        <p:txBody>
          <a:bodyPr vert="horz" lIns="91440" tIns="45720" rIns="91440" bIns="45720" rtlCol="0">
            <a:noAutofit/>
          </a:bodyPr>
          <a:lstStyle/>
          <a:p>
            <a:r>
              <a:rPr lang="en-US" sz="1200" dirty="0"/>
              <a:t>In Dart, all variables are declared public (available to all) by default, but by starting the variable name with an underscore (_), you can declare it as private. By declaring a variable private, you are saying it cannot be accessed from outside classes/functions; in other words, it can be used only from within the declaration class/function. </a:t>
            </a:r>
          </a:p>
          <a:p>
            <a:br>
              <a:rPr lang="en-US" sz="1200" dirty="0"/>
            </a:br>
            <a:r>
              <a:rPr lang="en-US" sz="1200" dirty="0"/>
              <a:t>What if the value of a variable doesn’t need to change? Begin the declaration of the variable with</a:t>
            </a:r>
          </a:p>
          <a:p>
            <a:r>
              <a:rPr lang="en-US" sz="1200" dirty="0"/>
              <a:t>final or const. Use final when the value is assigned at runtime (can be changed by the user). Use</a:t>
            </a:r>
          </a:p>
          <a:p>
            <a:r>
              <a:rPr lang="en-US" sz="1200" dirty="0"/>
              <a:t>const when the value is known at compile time (in code) and will not change at runtime.</a:t>
            </a:r>
            <a:br>
              <a:rPr lang="en-US" sz="1200" dirty="0"/>
            </a:br>
            <a:endParaRPr lang="en-US" sz="1200" dirty="0"/>
          </a:p>
          <a:p>
            <a:r>
              <a:rPr lang="en-US" sz="1200" dirty="0">
                <a:latin typeface="Consolas" panose="020B0609020204030204" pitchFamily="49" charset="0"/>
              </a:rPr>
              <a:t>// Declared without specifying the type - Infers type</a:t>
            </a:r>
          </a:p>
          <a:p>
            <a:r>
              <a:rPr lang="en-US" sz="1200" dirty="0" err="1">
                <a:latin typeface="Consolas" panose="020B0609020204030204" pitchFamily="49" charset="0"/>
              </a:rPr>
              <a:t>var</a:t>
            </a:r>
            <a:r>
              <a:rPr lang="en-US" sz="1200" dirty="0">
                <a:latin typeface="Consolas" panose="020B0609020204030204" pitchFamily="49" charset="0"/>
              </a:rPr>
              <a:t> filter = 'company';</a:t>
            </a:r>
          </a:p>
          <a:p>
            <a:r>
              <a:rPr lang="en-US" sz="1200" dirty="0">
                <a:latin typeface="Consolas" panose="020B0609020204030204" pitchFamily="49" charset="0"/>
              </a:rPr>
              <a:t>// Declared by type</a:t>
            </a:r>
          </a:p>
          <a:p>
            <a:r>
              <a:rPr lang="en-US" sz="1200" dirty="0">
                <a:latin typeface="Consolas" panose="020B0609020204030204" pitchFamily="49" charset="0"/>
              </a:rPr>
              <a:t>String filter = 'company';</a:t>
            </a:r>
          </a:p>
          <a:p>
            <a:r>
              <a:rPr lang="en-US" sz="1200" dirty="0">
                <a:latin typeface="Consolas" panose="020B0609020204030204" pitchFamily="49" charset="0"/>
              </a:rPr>
              <a:t>// Uninitialized variable has an initial value of null</a:t>
            </a:r>
          </a:p>
          <a:p>
            <a:r>
              <a:rPr lang="en-US" sz="1200" dirty="0">
                <a:latin typeface="Consolas" panose="020B0609020204030204" pitchFamily="49" charset="0"/>
              </a:rPr>
              <a:t>String filter;</a:t>
            </a:r>
          </a:p>
          <a:p>
            <a:r>
              <a:rPr lang="en-US" sz="1200" dirty="0">
                <a:latin typeface="Consolas" panose="020B0609020204030204" pitchFamily="49" charset="0"/>
              </a:rPr>
              <a:t>// Value will not change</a:t>
            </a:r>
          </a:p>
          <a:p>
            <a:r>
              <a:rPr lang="en-US" sz="1200" dirty="0">
                <a:latin typeface="Consolas" panose="020B0609020204030204" pitchFamily="49" charset="0"/>
              </a:rPr>
              <a:t>final filter = 'company';</a:t>
            </a:r>
          </a:p>
          <a:p>
            <a:r>
              <a:rPr lang="en-US" sz="1200" dirty="0">
                <a:latin typeface="Consolas" panose="020B0609020204030204" pitchFamily="49" charset="0"/>
              </a:rPr>
              <a:t>// or</a:t>
            </a:r>
          </a:p>
          <a:p>
            <a:r>
              <a:rPr lang="en-US" sz="1200" dirty="0">
                <a:latin typeface="Consolas" panose="020B0609020204030204" pitchFamily="49" charset="0"/>
              </a:rPr>
              <a:t>final String filter = 'company';</a:t>
            </a:r>
          </a:p>
          <a:p>
            <a:r>
              <a:rPr lang="en-US" sz="1200" dirty="0">
                <a:latin typeface="Consolas" panose="020B0609020204030204" pitchFamily="49" charset="0"/>
              </a:rPr>
              <a:t>// or</a:t>
            </a:r>
          </a:p>
          <a:p>
            <a:r>
              <a:rPr lang="en-US" sz="1200" dirty="0">
                <a:latin typeface="Consolas" panose="020B0609020204030204" pitchFamily="49" charset="0"/>
              </a:rPr>
              <a:t>const String filter = 'company';</a:t>
            </a:r>
          </a:p>
          <a:p>
            <a:r>
              <a:rPr lang="en-US" sz="1200" dirty="0">
                <a:latin typeface="Consolas" panose="020B0609020204030204" pitchFamily="49" charset="0"/>
              </a:rPr>
              <a:t>// or</a:t>
            </a:r>
            <a:br>
              <a:rPr lang="en-US" sz="1200" dirty="0">
                <a:latin typeface="Consolas" panose="020B0609020204030204" pitchFamily="49" charset="0"/>
              </a:rPr>
            </a:br>
            <a:r>
              <a:rPr lang="en-US" sz="1200" dirty="0">
                <a:latin typeface="Consolas" panose="020B0609020204030204" pitchFamily="49" charset="0"/>
              </a:rPr>
              <a:t>const String filter = 'company' + </a:t>
            </a:r>
            <a:r>
              <a:rPr lang="en-US" sz="1200" dirty="0" err="1">
                <a:latin typeface="Consolas" panose="020B0609020204030204" pitchFamily="49" charset="0"/>
              </a:rPr>
              <a:t>filterOption</a:t>
            </a:r>
            <a:r>
              <a:rPr lang="en-US" sz="1200" dirty="0">
                <a:latin typeface="Consolas" panose="020B0609020204030204" pitchFamily="49" charset="0"/>
              </a:rPr>
              <a:t>;</a:t>
            </a:r>
            <a:endParaRPr kumimoji="0" lang="en-US" sz="1200" b="0" i="0" u="none" strike="noStrike" kern="1200" cap="none" spc="0" normalizeH="0" baseline="0" noProof="0" dirty="0">
              <a:ln>
                <a:noFill/>
              </a:ln>
              <a:solidFill>
                <a:schemeClr val="tx1"/>
              </a:solidFill>
              <a:effectLst/>
              <a:uLnTx/>
              <a:uFillTx/>
              <a:latin typeface="Consolas" panose="020B0609020204030204" pitchFamily="49" charset="0"/>
            </a:endParaRPr>
          </a:p>
        </p:txBody>
      </p:sp>
      <p:sp>
        <p:nvSpPr>
          <p:cNvPr id="45060" name="AutoShape 4" descr="blob:https://web.whatsapp.com/4be9237d-cfc1-462e-ba51-978e9348df04"/>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4606842" y="3328682"/>
            <a:ext cx="2730129" cy="1107996"/>
          </a:xfrm>
          <a:prstGeom prst="rect">
            <a:avLst/>
          </a:prstGeom>
          <a:noFill/>
        </p:spPr>
        <p:txBody>
          <a:bodyPr wrap="square" rtlCol="0">
            <a:spAutoFit/>
          </a:bodyPr>
          <a:lstStyle/>
          <a:p>
            <a:r>
              <a:rPr lang="en-US" sz="1100" dirty="0">
                <a:latin typeface="Consolas" panose="020B0609020204030204" pitchFamily="49" charset="0"/>
              </a:rPr>
              <a:t>// Public variable (variable name starts without underscore)</a:t>
            </a:r>
          </a:p>
          <a:p>
            <a:r>
              <a:rPr lang="en-US" sz="1100" dirty="0">
                <a:latin typeface="Consolas" panose="020B0609020204030204" pitchFamily="49" charset="0"/>
              </a:rPr>
              <a:t>String </a:t>
            </a:r>
            <a:r>
              <a:rPr lang="en-US" sz="1100" dirty="0" err="1">
                <a:latin typeface="Consolas" panose="020B0609020204030204" pitchFamily="49" charset="0"/>
              </a:rPr>
              <a:t>userName</a:t>
            </a:r>
            <a:r>
              <a:rPr lang="en-US" sz="1100" dirty="0">
                <a:latin typeface="Consolas" panose="020B0609020204030204" pitchFamily="49" charset="0"/>
              </a:rPr>
              <a:t> = 'Sandy';</a:t>
            </a:r>
          </a:p>
          <a:p>
            <a:r>
              <a:rPr lang="en-US" sz="1100" dirty="0">
                <a:latin typeface="Consolas" panose="020B0609020204030204" pitchFamily="49" charset="0"/>
              </a:rPr>
              <a:t>// Private variable (variable name starts with underscore)</a:t>
            </a:r>
          </a:p>
          <a:p>
            <a:r>
              <a:rPr lang="en-US" sz="1100" dirty="0">
                <a:latin typeface="Consolas" panose="020B0609020204030204" pitchFamily="49" charset="0"/>
              </a:rPr>
              <a:t>String _</a:t>
            </a:r>
            <a:r>
              <a:rPr lang="en-US" sz="1100" dirty="0" err="1">
                <a:latin typeface="Consolas" panose="020B0609020204030204" pitchFamily="49" charset="0"/>
              </a:rPr>
              <a:t>userID</a:t>
            </a:r>
            <a:r>
              <a:rPr lang="en-US" sz="1100" dirty="0">
                <a:latin typeface="Consolas" panose="020B0609020204030204" pitchFamily="49" charset="0"/>
              </a:rPr>
              <a:t> = 'XW904';</a:t>
            </a:r>
          </a:p>
        </p:txBody>
      </p:sp>
    </p:spTree>
    <p:extLst>
      <p:ext uri="{BB962C8B-B14F-4D97-AF65-F5344CB8AC3E}">
        <p14:creationId xmlns:p14="http://schemas.microsoft.com/office/powerpoint/2010/main" val="35481077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Numbers</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Content Placeholder 6"/>
          <p:cNvSpPr txBox="1">
            <a:spLocks/>
          </p:cNvSpPr>
          <p:nvPr/>
        </p:nvSpPr>
        <p:spPr>
          <a:xfrm>
            <a:off x="457200" y="771898"/>
            <a:ext cx="8686800" cy="3739600"/>
          </a:xfrm>
          <a:prstGeom prst="rect">
            <a:avLst/>
          </a:prstGeom>
        </p:spPr>
        <p:txBody>
          <a:bodyPr vert="horz" lIns="91440" tIns="45720" rIns="91440" bIns="45720" rtlCol="0">
            <a:noAutofit/>
          </a:bodyPr>
          <a:lstStyle/>
          <a:p>
            <a:r>
              <a:rPr lang="en-US" sz="1600" dirty="0"/>
              <a:t>Declaring variables as numbers restricts the values to numbers only. Dart allows numbers to be </a:t>
            </a:r>
            <a:r>
              <a:rPr lang="en-US" sz="1600" dirty="0" err="1"/>
              <a:t>int</a:t>
            </a:r>
            <a:r>
              <a:rPr lang="en-US" sz="1600" dirty="0"/>
              <a:t> (integer) or double. Use the </a:t>
            </a:r>
            <a:r>
              <a:rPr lang="en-US" sz="1600" dirty="0" err="1"/>
              <a:t>int</a:t>
            </a:r>
            <a:r>
              <a:rPr lang="en-US" sz="1600" dirty="0"/>
              <a:t> declaration if your numbers do not require decimal point precision, like 10 or 40. Use the double declaration if your numbers require decimal point precision, like 50.25 or 135.7521. Both </a:t>
            </a:r>
            <a:r>
              <a:rPr lang="en-US" sz="1600" dirty="0" err="1"/>
              <a:t>int</a:t>
            </a:r>
            <a:r>
              <a:rPr lang="en-US" sz="1600" dirty="0"/>
              <a:t> and double allow for positive and negative numbers, and you can enter extremely large numbers and decimal precision since they both use 64-bit (computer memory) values.</a:t>
            </a:r>
          </a:p>
          <a:p>
            <a:endParaRPr lang="id-ID" sz="1600" dirty="0"/>
          </a:p>
          <a:p>
            <a:r>
              <a:rPr lang="en-US" sz="1600" dirty="0">
                <a:latin typeface="Consolas" panose="020B0609020204030204" pitchFamily="49" charset="0"/>
              </a:rPr>
              <a:t>// Integer</a:t>
            </a:r>
          </a:p>
          <a:p>
            <a:r>
              <a:rPr lang="en-US" sz="1600" dirty="0" err="1">
                <a:latin typeface="Consolas" panose="020B0609020204030204" pitchFamily="49" charset="0"/>
              </a:rPr>
              <a:t>int</a:t>
            </a:r>
            <a:r>
              <a:rPr lang="en-US" sz="1600" dirty="0">
                <a:latin typeface="Consolas" panose="020B0609020204030204" pitchFamily="49" charset="0"/>
              </a:rPr>
              <a:t> counter = 0;</a:t>
            </a:r>
          </a:p>
          <a:p>
            <a:r>
              <a:rPr lang="en-US" sz="1600" dirty="0">
                <a:latin typeface="Consolas" panose="020B0609020204030204" pitchFamily="49" charset="0"/>
              </a:rPr>
              <a:t>double price = 0.0;</a:t>
            </a:r>
          </a:p>
          <a:p>
            <a:r>
              <a:rPr lang="en-US" sz="1600" dirty="0">
                <a:latin typeface="Consolas" panose="020B0609020204030204" pitchFamily="49" charset="0"/>
              </a:rPr>
              <a:t>price = 125.00;</a:t>
            </a:r>
            <a:endParaRPr kumimoji="0" lang="en-US" sz="1600" b="0" i="0" u="none" strike="noStrike" kern="1200" cap="none" spc="0" normalizeH="0" baseline="0" noProof="0" dirty="0">
              <a:ln>
                <a:noFill/>
              </a:ln>
              <a:solidFill>
                <a:schemeClr val="tx1"/>
              </a:solidFill>
              <a:effectLst/>
              <a:uLnTx/>
              <a:uFillTx/>
              <a:latin typeface="Consolas" panose="020B0609020204030204" pitchFamily="49" charset="0"/>
            </a:endParaRPr>
          </a:p>
        </p:txBody>
      </p:sp>
      <p:sp>
        <p:nvSpPr>
          <p:cNvPr id="45060" name="AutoShape 4" descr="blob:https://web.whatsapp.com/4be9237d-cfc1-462e-ba51-978e9348df04"/>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481077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Strings</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Content Placeholder 6"/>
          <p:cNvSpPr txBox="1">
            <a:spLocks/>
          </p:cNvSpPr>
          <p:nvPr/>
        </p:nvSpPr>
        <p:spPr>
          <a:xfrm>
            <a:off x="457200" y="771898"/>
            <a:ext cx="8686800" cy="3739600"/>
          </a:xfrm>
          <a:prstGeom prst="rect">
            <a:avLst/>
          </a:prstGeom>
        </p:spPr>
        <p:txBody>
          <a:bodyPr vert="horz" lIns="91440" tIns="45720" rIns="91440" bIns="45720" rtlCol="0">
            <a:noAutofit/>
          </a:bodyPr>
          <a:lstStyle/>
          <a:p>
            <a:r>
              <a:rPr lang="en-US" sz="1600" dirty="0"/>
              <a:t>Declaring variables as String allows values to be entered as a sequence of text characters. To add a single line of characters, you can use single or double quotes like 'car' or "car". To add multiline characters, use triple quotes, like "'car"'. Strings can be concatenated (combined) by using the plus (+) operator or by using adjacent single or double quotes.</a:t>
            </a:r>
          </a:p>
          <a:p>
            <a:r>
              <a:rPr lang="en-US" sz="1600" dirty="0">
                <a:latin typeface="Consolas" panose="020B0609020204030204" pitchFamily="49" charset="0"/>
              </a:rPr>
              <a:t>// Strings</a:t>
            </a:r>
          </a:p>
          <a:p>
            <a:r>
              <a:rPr lang="en-US" sz="1600" dirty="0">
                <a:latin typeface="Consolas" panose="020B0609020204030204" pitchFamily="49" charset="0"/>
              </a:rPr>
              <a:t>String </a:t>
            </a:r>
            <a:r>
              <a:rPr lang="en-US" sz="1600" dirty="0" err="1">
                <a:latin typeface="Consolas" panose="020B0609020204030204" pitchFamily="49" charset="0"/>
              </a:rPr>
              <a:t>defaultMenu</a:t>
            </a:r>
            <a:r>
              <a:rPr lang="en-US" sz="1600" dirty="0">
                <a:latin typeface="Consolas" panose="020B0609020204030204" pitchFamily="49" charset="0"/>
              </a:rPr>
              <a:t> = 'main';</a:t>
            </a:r>
          </a:p>
          <a:p>
            <a:r>
              <a:rPr lang="en-US" sz="1600" dirty="0">
                <a:latin typeface="Consolas" panose="020B0609020204030204" pitchFamily="49" charset="0"/>
              </a:rPr>
              <a:t>// String concatenation</a:t>
            </a:r>
          </a:p>
          <a:p>
            <a:r>
              <a:rPr lang="en-US" sz="1600" dirty="0">
                <a:latin typeface="Consolas" panose="020B0609020204030204" pitchFamily="49" charset="0"/>
              </a:rPr>
              <a:t>String </a:t>
            </a:r>
            <a:r>
              <a:rPr lang="en-US" sz="1600" dirty="0" err="1">
                <a:latin typeface="Consolas" panose="020B0609020204030204" pitchFamily="49" charset="0"/>
              </a:rPr>
              <a:t>combinedName</a:t>
            </a:r>
            <a:r>
              <a:rPr lang="en-US" sz="1600" dirty="0">
                <a:latin typeface="Consolas" panose="020B0609020204030204" pitchFamily="49" charset="0"/>
              </a:rPr>
              <a:t> = 'main' + ' ' + 'function';</a:t>
            </a:r>
          </a:p>
          <a:p>
            <a:r>
              <a:rPr lang="en-US" sz="1600" dirty="0">
                <a:latin typeface="Consolas" panose="020B0609020204030204" pitchFamily="49" charset="0"/>
              </a:rPr>
              <a:t>String </a:t>
            </a:r>
            <a:r>
              <a:rPr lang="en-US" sz="1600" dirty="0" err="1">
                <a:latin typeface="Consolas" panose="020B0609020204030204" pitchFamily="49" charset="0"/>
              </a:rPr>
              <a:t>combinedNameNoPlusSign</a:t>
            </a:r>
            <a:r>
              <a:rPr lang="en-US" sz="1600" dirty="0">
                <a:latin typeface="Consolas" panose="020B0609020204030204" pitchFamily="49" charset="0"/>
              </a:rPr>
              <a:t> = 'main' ' ' 'function';</a:t>
            </a:r>
          </a:p>
          <a:p>
            <a:r>
              <a:rPr lang="en-US" sz="1600" dirty="0">
                <a:latin typeface="Consolas" panose="020B0609020204030204" pitchFamily="49" charset="0"/>
              </a:rPr>
              <a:t>// String multi-line</a:t>
            </a:r>
          </a:p>
          <a:p>
            <a:r>
              <a:rPr lang="en-US" sz="1600" dirty="0">
                <a:latin typeface="Consolas" panose="020B0609020204030204" pitchFamily="49" charset="0"/>
              </a:rPr>
              <a:t>String </a:t>
            </a:r>
            <a:r>
              <a:rPr lang="en-US" sz="1600" dirty="0" err="1">
                <a:latin typeface="Consolas" panose="020B0609020204030204" pitchFamily="49" charset="0"/>
              </a:rPr>
              <a:t>multilineAddress</a:t>
            </a:r>
            <a:r>
              <a:rPr lang="en-US" sz="1600" dirty="0">
                <a:latin typeface="Consolas" panose="020B0609020204030204" pitchFamily="49" charset="0"/>
              </a:rPr>
              <a:t> = '''</a:t>
            </a:r>
          </a:p>
          <a:p>
            <a:r>
              <a:rPr lang="en-US" sz="1600" dirty="0">
                <a:latin typeface="Consolas" panose="020B0609020204030204" pitchFamily="49" charset="0"/>
              </a:rPr>
              <a:t>123 Any Street</a:t>
            </a:r>
          </a:p>
          <a:p>
            <a:r>
              <a:rPr lang="en-US" sz="1600" dirty="0">
                <a:latin typeface="Consolas" panose="020B0609020204030204" pitchFamily="49" charset="0"/>
              </a:rPr>
              <a:t>City, State, Zip</a:t>
            </a:r>
          </a:p>
          <a:p>
            <a:r>
              <a:rPr lang="en-US" sz="1600" dirty="0">
                <a:latin typeface="Consolas" panose="020B0609020204030204" pitchFamily="49" charset="0"/>
              </a:rPr>
              <a:t>''';</a:t>
            </a:r>
            <a:endParaRPr kumimoji="0" lang="en-US" sz="1600" b="0" i="0" u="none" strike="noStrike" kern="1200" cap="none" spc="0" normalizeH="0" baseline="0" noProof="0" dirty="0">
              <a:ln>
                <a:noFill/>
              </a:ln>
              <a:solidFill>
                <a:schemeClr val="tx1"/>
              </a:solidFill>
              <a:effectLst/>
              <a:uLnTx/>
              <a:uFillTx/>
              <a:latin typeface="Consolas" panose="020B0609020204030204" pitchFamily="49" charset="0"/>
            </a:endParaRPr>
          </a:p>
        </p:txBody>
      </p:sp>
      <p:sp>
        <p:nvSpPr>
          <p:cNvPr id="45060" name="AutoShape 4" descr="blob:https://web.whatsapp.com/4be9237d-cfc1-462e-ba51-978e9348df04"/>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48107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8471"/>
            <a:ext cx="8229600" cy="576943"/>
          </a:xfrm>
        </p:spPr>
        <p:txBody>
          <a:bodyPr>
            <a:normAutofit fontScale="90000"/>
          </a:bodyPr>
          <a:lstStyle/>
          <a:p>
            <a:pPr algn="l"/>
            <a:r>
              <a:rPr lang="en-US" sz="3600" b="1" dirty="0" err="1">
                <a:solidFill>
                  <a:srgbClr val="000090"/>
                </a:solidFill>
              </a:rPr>
              <a:t>Compari</a:t>
            </a:r>
            <a:br>
              <a:rPr lang="en-US" sz="3600" b="1" dirty="0">
                <a:solidFill>
                  <a:srgbClr val="000090"/>
                </a:solidFill>
              </a:rPr>
            </a:br>
            <a:r>
              <a:rPr lang="en-US" sz="3600" b="1" dirty="0">
                <a:solidFill>
                  <a:srgbClr val="000090"/>
                </a:solidFill>
              </a:rPr>
              <a:t>son</a:t>
            </a:r>
          </a:p>
        </p:txBody>
      </p:sp>
      <p:cxnSp>
        <p:nvCxnSpPr>
          <p:cNvPr id="5" name="Straight Connector 4"/>
          <p:cNvCxnSpPr/>
          <p:nvPr/>
        </p:nvCxnSpPr>
        <p:spPr>
          <a:xfrm>
            <a:off x="0" y="1086238"/>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26" name="Picture 2" descr="Hasil gambar untuk flutter vs react native vs xamarin vs ionic"/>
          <p:cNvPicPr>
            <a:picLocks noChangeAspect="1" noChangeArrowheads="1"/>
          </p:cNvPicPr>
          <p:nvPr/>
        </p:nvPicPr>
        <p:blipFill>
          <a:blip r:embed="rId2"/>
          <a:srcRect/>
          <a:stretch>
            <a:fillRect/>
          </a:stretch>
        </p:blipFill>
        <p:spPr bwMode="auto">
          <a:xfrm>
            <a:off x="2252389" y="2013"/>
            <a:ext cx="6670894" cy="5153266"/>
          </a:xfrm>
          <a:prstGeom prst="rect">
            <a:avLst/>
          </a:prstGeom>
          <a:noFill/>
        </p:spPr>
      </p:pic>
    </p:spTree>
    <p:extLst>
      <p:ext uri="{BB962C8B-B14F-4D97-AF65-F5344CB8AC3E}">
        <p14:creationId xmlns:p14="http://schemas.microsoft.com/office/powerpoint/2010/main" val="35481077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Boolean</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Content Placeholder 6"/>
          <p:cNvSpPr txBox="1">
            <a:spLocks/>
          </p:cNvSpPr>
          <p:nvPr/>
        </p:nvSpPr>
        <p:spPr>
          <a:xfrm>
            <a:off x="457200" y="771898"/>
            <a:ext cx="8686800" cy="3739600"/>
          </a:xfrm>
          <a:prstGeom prst="rect">
            <a:avLst/>
          </a:prstGeom>
        </p:spPr>
        <p:txBody>
          <a:bodyPr vert="horz" lIns="91440" tIns="45720" rIns="91440" bIns="45720" rtlCol="0">
            <a:noAutofit/>
          </a:bodyPr>
          <a:lstStyle/>
          <a:p>
            <a:r>
              <a:rPr lang="en-US" sz="1600" dirty="0"/>
              <a:t>Declaring variables as </a:t>
            </a:r>
            <a:r>
              <a:rPr lang="en-US" sz="1600" dirty="0" err="1"/>
              <a:t>bool</a:t>
            </a:r>
            <a:r>
              <a:rPr lang="en-US" sz="1600" dirty="0"/>
              <a:t> (Boolean) allows a value of true or false to be entered.</a:t>
            </a:r>
          </a:p>
          <a:p>
            <a:r>
              <a:rPr lang="en-US" sz="1600" dirty="0">
                <a:latin typeface="Consolas" panose="020B0609020204030204" pitchFamily="49" charset="0"/>
              </a:rPr>
              <a:t>// Booleans</a:t>
            </a:r>
          </a:p>
          <a:p>
            <a:r>
              <a:rPr lang="en-US" sz="1600" dirty="0" err="1">
                <a:latin typeface="Consolas" panose="020B0609020204030204" pitchFamily="49" charset="0"/>
              </a:rPr>
              <a:t>bool</a:t>
            </a:r>
            <a:r>
              <a:rPr lang="en-US" sz="1600" dirty="0">
                <a:latin typeface="Consolas" panose="020B0609020204030204" pitchFamily="49" charset="0"/>
              </a:rPr>
              <a:t> </a:t>
            </a:r>
            <a:r>
              <a:rPr lang="en-US" sz="1600" dirty="0" err="1">
                <a:latin typeface="Consolas" panose="020B0609020204030204" pitchFamily="49" charset="0"/>
              </a:rPr>
              <a:t>isDone</a:t>
            </a:r>
            <a:r>
              <a:rPr lang="en-US" sz="1600" dirty="0">
                <a:latin typeface="Consolas" panose="020B0609020204030204" pitchFamily="49" charset="0"/>
              </a:rPr>
              <a:t> = false;</a:t>
            </a:r>
          </a:p>
          <a:p>
            <a:r>
              <a:rPr lang="en-US" sz="1600" dirty="0" err="1">
                <a:latin typeface="Consolas" panose="020B0609020204030204" pitchFamily="49" charset="0"/>
              </a:rPr>
              <a:t>isDone</a:t>
            </a:r>
            <a:r>
              <a:rPr lang="en-US" sz="1600" dirty="0">
                <a:latin typeface="Consolas" panose="020B0609020204030204" pitchFamily="49" charset="0"/>
              </a:rPr>
              <a:t> = true;</a:t>
            </a:r>
            <a:endParaRPr kumimoji="0" lang="en-US" sz="1600" b="0" i="0" u="none" strike="noStrike" kern="1200" cap="none" spc="0" normalizeH="0" baseline="0" noProof="0" dirty="0">
              <a:ln>
                <a:noFill/>
              </a:ln>
              <a:solidFill>
                <a:schemeClr val="tx1"/>
              </a:solidFill>
              <a:effectLst/>
              <a:uLnTx/>
              <a:uFillTx/>
              <a:latin typeface="Consolas" panose="020B0609020204030204" pitchFamily="49" charset="0"/>
            </a:endParaRPr>
          </a:p>
        </p:txBody>
      </p:sp>
      <p:sp>
        <p:nvSpPr>
          <p:cNvPr id="45060" name="AutoShape 4" descr="blob:https://web.whatsapp.com/4be9237d-cfc1-462e-ba51-978e9348df04"/>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481077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Lists</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Content Placeholder 6"/>
          <p:cNvSpPr txBox="1">
            <a:spLocks/>
          </p:cNvSpPr>
          <p:nvPr/>
        </p:nvSpPr>
        <p:spPr>
          <a:xfrm>
            <a:off x="457200" y="771898"/>
            <a:ext cx="8686800" cy="3739600"/>
          </a:xfrm>
          <a:prstGeom prst="rect">
            <a:avLst/>
          </a:prstGeom>
        </p:spPr>
        <p:txBody>
          <a:bodyPr vert="horz" lIns="91440" tIns="45720" rIns="91440" bIns="45720" rtlCol="0">
            <a:noAutofit/>
          </a:bodyPr>
          <a:lstStyle/>
          <a:p>
            <a:r>
              <a:rPr lang="en-US" sz="1600" dirty="0"/>
              <a:t>Declaring variables as List (comparable to arrays) allows multiple values to be entered; a List is an ordered group of objects. In programming, an array is an </a:t>
            </a:r>
            <a:r>
              <a:rPr lang="en-US" sz="1600" dirty="0" err="1"/>
              <a:t>iterable</a:t>
            </a:r>
            <a:r>
              <a:rPr lang="en-US" sz="1600" dirty="0"/>
              <a:t> (accessed sequentially) collection of objects, with each element accessible by the index position or a key. To access elements, the List uses zero-based indexing.</a:t>
            </a:r>
          </a:p>
          <a:p>
            <a:r>
              <a:rPr lang="en-US" sz="1600" dirty="0"/>
              <a:t>A List can be of fixed length or growable, depending on your needs. By default, a List is created as growable by using List() or []. To create a fixed-length List, you add the number of rows required by using this format: List(25). </a:t>
            </a:r>
          </a:p>
          <a:p>
            <a:r>
              <a:rPr lang="en-US" sz="1200" dirty="0">
                <a:latin typeface="Consolas" panose="020B0609020204030204" pitchFamily="49" charset="0"/>
              </a:rPr>
              <a:t>// List Growable</a:t>
            </a:r>
          </a:p>
          <a:p>
            <a:r>
              <a:rPr lang="en-US" sz="1200" dirty="0">
                <a:latin typeface="Consolas" panose="020B0609020204030204" pitchFamily="49" charset="0"/>
              </a:rPr>
              <a:t>List contacts = List();</a:t>
            </a:r>
          </a:p>
          <a:p>
            <a:r>
              <a:rPr lang="en-US" sz="1200" dirty="0">
                <a:latin typeface="Consolas" panose="020B0609020204030204" pitchFamily="49" charset="0"/>
              </a:rPr>
              <a:t>// or</a:t>
            </a:r>
          </a:p>
          <a:p>
            <a:r>
              <a:rPr lang="en-US" sz="1200" dirty="0">
                <a:latin typeface="Consolas" panose="020B0609020204030204" pitchFamily="49" charset="0"/>
              </a:rPr>
              <a:t>List contacts = [];</a:t>
            </a:r>
          </a:p>
          <a:p>
            <a:r>
              <a:rPr lang="en-US" sz="1200" dirty="0">
                <a:latin typeface="Consolas" panose="020B0609020204030204" pitchFamily="49" charset="0"/>
              </a:rPr>
              <a:t>List contacts = ['Linda', 'John', 'Mary'];</a:t>
            </a:r>
          </a:p>
          <a:p>
            <a:r>
              <a:rPr lang="en-US" sz="1200" dirty="0">
                <a:latin typeface="Consolas" panose="020B0609020204030204" pitchFamily="49" charset="0"/>
              </a:rPr>
              <a:t>// List fixed-length</a:t>
            </a:r>
          </a:p>
          <a:p>
            <a:r>
              <a:rPr lang="en-US" sz="1200" dirty="0">
                <a:latin typeface="Consolas" panose="020B0609020204030204" pitchFamily="49" charset="0"/>
              </a:rPr>
              <a:t>List contact = List(25);</a:t>
            </a:r>
          </a:p>
          <a:p>
            <a:r>
              <a:rPr lang="en-US" sz="1200" dirty="0">
                <a:latin typeface="Consolas" panose="020B0609020204030204" pitchFamily="49" charset="0"/>
              </a:rPr>
              <a:t>// Lists - In Dart List is an array</a:t>
            </a:r>
          </a:p>
          <a:p>
            <a:r>
              <a:rPr lang="en-US" sz="1200" dirty="0">
                <a:latin typeface="Consolas" panose="020B0609020204030204" pitchFamily="49" charset="0"/>
              </a:rPr>
              <a:t>List </a:t>
            </a:r>
            <a:r>
              <a:rPr lang="en-US" sz="1200" dirty="0" err="1">
                <a:latin typeface="Consolas" panose="020B0609020204030204" pitchFamily="49" charset="0"/>
              </a:rPr>
              <a:t>listOfFilters</a:t>
            </a:r>
            <a:r>
              <a:rPr lang="en-US" sz="1200" dirty="0">
                <a:latin typeface="Consolas" panose="020B0609020204030204" pitchFamily="49" charset="0"/>
              </a:rPr>
              <a:t> = ['company', 'city', 'state'];</a:t>
            </a:r>
          </a:p>
          <a:p>
            <a:r>
              <a:rPr lang="en-US" sz="1200" dirty="0" err="1">
                <a:latin typeface="Consolas" panose="020B0609020204030204" pitchFamily="49" charset="0"/>
              </a:rPr>
              <a:t>listOfFilters.forEach</a:t>
            </a:r>
            <a:r>
              <a:rPr lang="en-US" sz="1200" dirty="0">
                <a:latin typeface="Consolas" panose="020B0609020204030204" pitchFamily="49" charset="0"/>
              </a:rPr>
              <a:t>((filter) {</a:t>
            </a:r>
          </a:p>
          <a:p>
            <a:r>
              <a:rPr lang="en-US" sz="1200" dirty="0">
                <a:latin typeface="Consolas" panose="020B0609020204030204" pitchFamily="49" charset="0"/>
              </a:rPr>
              <a:t>print('filter: $filter');</a:t>
            </a:r>
          </a:p>
          <a:p>
            <a:r>
              <a:rPr lang="en-US" sz="1200" dirty="0">
                <a:latin typeface="Consolas" panose="020B0609020204030204" pitchFamily="49" charset="0"/>
              </a:rPr>
              <a:t>});</a:t>
            </a:r>
            <a:endParaRPr kumimoji="0" lang="en-US" sz="1200" b="0" i="0" u="none" strike="noStrike" kern="1200" cap="none" spc="0" normalizeH="0" baseline="0" noProof="0" dirty="0">
              <a:ln>
                <a:noFill/>
              </a:ln>
              <a:solidFill>
                <a:schemeClr val="tx1"/>
              </a:solidFill>
              <a:effectLst/>
              <a:uLnTx/>
              <a:uFillTx/>
              <a:latin typeface="Consolas" panose="020B0609020204030204" pitchFamily="49" charset="0"/>
            </a:endParaRPr>
          </a:p>
        </p:txBody>
      </p:sp>
      <p:sp>
        <p:nvSpPr>
          <p:cNvPr id="45060" name="AutoShape 4" descr="blob:https://web.whatsapp.com/4be9237d-cfc1-462e-ba51-978e9348df04"/>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cxnSp>
        <p:nvCxnSpPr>
          <p:cNvPr id="9" name="Straight Connector 8"/>
          <p:cNvCxnSpPr>
            <a:cxnSpLocks/>
          </p:cNvCxnSpPr>
          <p:nvPr/>
        </p:nvCxnSpPr>
        <p:spPr>
          <a:xfrm flipV="1">
            <a:off x="2676293" y="4096987"/>
            <a:ext cx="2145089" cy="341198"/>
          </a:xfrm>
          <a:prstGeom prst="line">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939354" y="3796905"/>
            <a:ext cx="2730129" cy="430887"/>
          </a:xfrm>
          <a:prstGeom prst="rect">
            <a:avLst/>
          </a:prstGeom>
          <a:noFill/>
        </p:spPr>
        <p:txBody>
          <a:bodyPr wrap="square" rtlCol="0">
            <a:spAutoFit/>
          </a:bodyPr>
          <a:lstStyle/>
          <a:p>
            <a:r>
              <a:rPr lang="en-US" sz="1100" dirty="0"/>
              <a:t>The $ sign before the variable converts the expression value to a string.</a:t>
            </a:r>
          </a:p>
        </p:txBody>
      </p:sp>
    </p:spTree>
    <p:extLst>
      <p:ext uri="{BB962C8B-B14F-4D97-AF65-F5344CB8AC3E}">
        <p14:creationId xmlns:p14="http://schemas.microsoft.com/office/powerpoint/2010/main" val="35481077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Maps</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Content Placeholder 6"/>
          <p:cNvSpPr txBox="1">
            <a:spLocks/>
          </p:cNvSpPr>
          <p:nvPr/>
        </p:nvSpPr>
        <p:spPr>
          <a:xfrm>
            <a:off x="457200" y="771898"/>
            <a:ext cx="8686800" cy="3739600"/>
          </a:xfrm>
          <a:prstGeom prst="rect">
            <a:avLst/>
          </a:prstGeom>
        </p:spPr>
        <p:txBody>
          <a:bodyPr vert="horz" lIns="91440" tIns="45720" rIns="91440" bIns="45720" rtlCol="0">
            <a:noAutofit/>
          </a:bodyPr>
          <a:lstStyle/>
          <a:p>
            <a:r>
              <a:rPr lang="en-US" sz="1600" dirty="0"/>
              <a:t>Maps are invaluable in associating a List of values by a Key and a Value. Mapping allows recalling</a:t>
            </a:r>
          </a:p>
          <a:p>
            <a:r>
              <a:rPr lang="en-US" sz="1600" dirty="0"/>
              <a:t>values by their Key ID. The Key and Value can be any type of object, such as String, Number, and so</a:t>
            </a:r>
          </a:p>
          <a:p>
            <a:r>
              <a:rPr lang="en-US" sz="1600" dirty="0"/>
              <a:t>on. Keep in mind that the Key needs to be unique since the Value is retrieved by the Key.</a:t>
            </a:r>
          </a:p>
          <a:p>
            <a:r>
              <a:rPr lang="en-US" sz="1600" dirty="0">
                <a:latin typeface="Consolas" panose="020B0609020204030204" pitchFamily="49" charset="0"/>
              </a:rPr>
              <a:t>// Maps - An object that associates keys and values.</a:t>
            </a:r>
          </a:p>
          <a:p>
            <a:r>
              <a:rPr lang="en-US" sz="1600" dirty="0">
                <a:latin typeface="Consolas" panose="020B0609020204030204" pitchFamily="49" charset="0"/>
              </a:rPr>
              <a:t>// Key: Value - '</a:t>
            </a:r>
            <a:r>
              <a:rPr lang="en-US" sz="1600" dirty="0" err="1">
                <a:latin typeface="Consolas" panose="020B0609020204030204" pitchFamily="49" charset="0"/>
              </a:rPr>
              <a:t>KeyValue</a:t>
            </a:r>
            <a:r>
              <a:rPr lang="en-US" sz="1600" dirty="0">
                <a:latin typeface="Consolas" panose="020B0609020204030204" pitchFamily="49" charset="0"/>
              </a:rPr>
              <a:t>': 'Value'</a:t>
            </a:r>
          </a:p>
          <a:p>
            <a:r>
              <a:rPr lang="en-US" sz="1600" dirty="0">
                <a:latin typeface="Consolas" panose="020B0609020204030204" pitchFamily="49" charset="0"/>
              </a:rPr>
              <a:t>Map </a:t>
            </a:r>
            <a:r>
              <a:rPr lang="en-US" sz="1600" dirty="0" err="1">
                <a:latin typeface="Consolas" panose="020B0609020204030204" pitchFamily="49" charset="0"/>
              </a:rPr>
              <a:t>mapOfFilters</a:t>
            </a:r>
            <a:r>
              <a:rPr lang="en-US" sz="1600" dirty="0">
                <a:latin typeface="Consolas" panose="020B0609020204030204" pitchFamily="49" charset="0"/>
              </a:rPr>
              <a:t> = {'id1': 'company', 'id2': 'city', 'id3': 'state'};</a:t>
            </a:r>
          </a:p>
          <a:p>
            <a:r>
              <a:rPr lang="en-US" sz="1600" dirty="0">
                <a:latin typeface="Consolas" panose="020B0609020204030204" pitchFamily="49" charset="0"/>
              </a:rPr>
              <a:t>// Change the value of third item with Key of id3</a:t>
            </a:r>
          </a:p>
          <a:p>
            <a:r>
              <a:rPr lang="en-US" sz="1600" dirty="0" err="1">
                <a:latin typeface="Consolas" panose="020B0609020204030204" pitchFamily="49" charset="0"/>
              </a:rPr>
              <a:t>mapOfFilters</a:t>
            </a:r>
            <a:r>
              <a:rPr lang="en-US" sz="1600" dirty="0">
                <a:latin typeface="Consolas" panose="020B0609020204030204" pitchFamily="49" charset="0"/>
              </a:rPr>
              <a:t>['id3'] = 'my filter';</a:t>
            </a:r>
          </a:p>
          <a:p>
            <a:r>
              <a:rPr lang="en-US" sz="1600" dirty="0">
                <a:latin typeface="Consolas" panose="020B0609020204030204" pitchFamily="49" charset="0"/>
              </a:rPr>
              <a:t>print('Get filter with id3: ${</a:t>
            </a:r>
            <a:r>
              <a:rPr lang="en-US" sz="1600" dirty="0" err="1">
                <a:latin typeface="Consolas" panose="020B0609020204030204" pitchFamily="49" charset="0"/>
              </a:rPr>
              <a:t>mapOfFilters</a:t>
            </a:r>
            <a:r>
              <a:rPr lang="en-US" sz="1600" dirty="0">
                <a:latin typeface="Consolas" panose="020B0609020204030204" pitchFamily="49" charset="0"/>
              </a:rPr>
              <a:t>['id3']}');</a:t>
            </a:r>
          </a:p>
          <a:p>
            <a:r>
              <a:rPr lang="en-US" sz="1600" dirty="0">
                <a:latin typeface="Consolas" panose="020B0609020204030204" pitchFamily="49" charset="0"/>
              </a:rPr>
              <a:t>// Result from print statement</a:t>
            </a:r>
          </a:p>
          <a:p>
            <a:r>
              <a:rPr lang="en-US" sz="1600" dirty="0">
                <a:latin typeface="Consolas" panose="020B0609020204030204" pitchFamily="49" charset="0"/>
              </a:rPr>
              <a:t>// Get filter with id3: my filter</a:t>
            </a:r>
            <a:endParaRPr kumimoji="0" lang="en-US" sz="1600" b="0" i="0" u="none" strike="noStrike" kern="1200" cap="none" spc="0" normalizeH="0" baseline="0" noProof="0" dirty="0">
              <a:ln>
                <a:noFill/>
              </a:ln>
              <a:solidFill>
                <a:schemeClr val="tx1"/>
              </a:solidFill>
              <a:effectLst/>
              <a:uLnTx/>
              <a:uFillTx/>
              <a:latin typeface="Consolas" panose="020B0609020204030204" pitchFamily="49" charset="0"/>
            </a:endParaRPr>
          </a:p>
        </p:txBody>
      </p:sp>
      <p:sp>
        <p:nvSpPr>
          <p:cNvPr id="45060" name="AutoShape 4" descr="blob:https://web.whatsapp.com/4be9237d-cfc1-462e-ba51-978e9348df04"/>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481077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Runes</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Content Placeholder 6"/>
          <p:cNvSpPr txBox="1">
            <a:spLocks/>
          </p:cNvSpPr>
          <p:nvPr/>
        </p:nvSpPr>
        <p:spPr>
          <a:xfrm>
            <a:off x="457200" y="771898"/>
            <a:ext cx="8686800" cy="3739600"/>
          </a:xfrm>
          <a:prstGeom prst="rect">
            <a:avLst/>
          </a:prstGeom>
        </p:spPr>
        <p:txBody>
          <a:bodyPr vert="horz" lIns="91440" tIns="45720" rIns="91440" bIns="45720" rtlCol="0">
            <a:noAutofit/>
          </a:bodyPr>
          <a:lstStyle/>
          <a:p>
            <a:r>
              <a:rPr lang="en-US" sz="1600" dirty="0"/>
              <a:t>In Dart, declaring variables as Runes are the UTF-32 code points of a String. </a:t>
            </a:r>
            <a:r>
              <a:rPr lang="en-US" sz="1600" dirty="0" err="1"/>
              <a:t>Emojis</a:t>
            </a:r>
            <a:r>
              <a:rPr lang="en-US" sz="1600" dirty="0"/>
              <a:t>, anyone?</a:t>
            </a:r>
          </a:p>
          <a:p>
            <a:r>
              <a:rPr lang="en-US" sz="1600" dirty="0"/>
              <a:t>Unicode defines a numeric value for each letter, digit, and symbol. Dart uses the sequence of UTF-16 code units to represent a 32-bit Unicode value from a string require a special syntax (\</a:t>
            </a:r>
            <a:r>
              <a:rPr lang="en-US" sz="1600" dirty="0" err="1"/>
              <a:t>uXXXX</a:t>
            </a:r>
            <a:r>
              <a:rPr lang="en-US" sz="1600" dirty="0"/>
              <a:t>). A Unicode code point is \</a:t>
            </a:r>
            <a:r>
              <a:rPr lang="en-US" sz="1600" dirty="0" err="1"/>
              <a:t>uXXXX</a:t>
            </a:r>
            <a:r>
              <a:rPr lang="en-US" sz="1600" dirty="0"/>
              <a:t>, where XXXX is a four-digit hexadecimal value. Runes return the integer value of the Unicode; then you use </a:t>
            </a:r>
            <a:r>
              <a:rPr lang="en-US" sz="1600" dirty="0" err="1"/>
              <a:t>String.fromCharCodes</a:t>
            </a:r>
            <a:r>
              <a:rPr lang="en-US" sz="1600" dirty="0"/>
              <a:t>() to allocate a new String for the specified </a:t>
            </a:r>
            <a:r>
              <a:rPr lang="en-US" sz="1600" dirty="0" err="1"/>
              <a:t>charCode</a:t>
            </a:r>
            <a:r>
              <a:rPr lang="en-US" sz="1600" dirty="0"/>
              <a:t>.</a:t>
            </a:r>
            <a:br>
              <a:rPr lang="en-US" sz="1600" dirty="0"/>
            </a:br>
            <a:endParaRPr lang="en-US" sz="1600" dirty="0"/>
          </a:p>
          <a:p>
            <a:r>
              <a:rPr lang="nl-NL" sz="1600" dirty="0">
                <a:latin typeface="Consolas" panose="020B0609020204030204" pitchFamily="49" charset="0"/>
              </a:rPr>
              <a:t>// Emoji smiling angel Unicode is u+1f607</a:t>
            </a:r>
          </a:p>
          <a:p>
            <a:r>
              <a:rPr lang="en-US" sz="1600" dirty="0">
                <a:latin typeface="Consolas" panose="020B0609020204030204" pitchFamily="49" charset="0"/>
              </a:rPr>
              <a:t>// Remove the Plus sign and replace with curly brackets</a:t>
            </a:r>
          </a:p>
          <a:p>
            <a:r>
              <a:rPr lang="en-US" sz="1600" dirty="0">
                <a:latin typeface="Consolas" panose="020B0609020204030204" pitchFamily="49" charset="0"/>
              </a:rPr>
              <a:t>Runes </a:t>
            </a:r>
            <a:r>
              <a:rPr lang="en-US" sz="1600" dirty="0" err="1">
                <a:latin typeface="Consolas" panose="020B0609020204030204" pitchFamily="49" charset="0"/>
              </a:rPr>
              <a:t>myEmoji</a:t>
            </a:r>
            <a:r>
              <a:rPr lang="en-US" sz="1600" dirty="0">
                <a:latin typeface="Consolas" panose="020B0609020204030204" pitchFamily="49" charset="0"/>
              </a:rPr>
              <a:t> = Runes('\u{1f607}');</a:t>
            </a:r>
          </a:p>
          <a:p>
            <a:r>
              <a:rPr lang="en-US" sz="1600" dirty="0">
                <a:latin typeface="Consolas" panose="020B0609020204030204" pitchFamily="49" charset="0"/>
              </a:rPr>
              <a:t>print(</a:t>
            </a:r>
            <a:r>
              <a:rPr lang="en-US" sz="1600" dirty="0" err="1">
                <a:latin typeface="Consolas" panose="020B0609020204030204" pitchFamily="49" charset="0"/>
              </a:rPr>
              <a:t>myEmoji</a:t>
            </a:r>
            <a:r>
              <a:rPr lang="en-US" sz="1600" dirty="0">
                <a:latin typeface="Consolas" panose="020B0609020204030204" pitchFamily="49" charset="0"/>
              </a:rPr>
              <a:t>);</a:t>
            </a:r>
          </a:p>
          <a:p>
            <a:r>
              <a:rPr lang="en-US" sz="1600" dirty="0">
                <a:latin typeface="Consolas" panose="020B0609020204030204" pitchFamily="49" charset="0"/>
              </a:rPr>
              <a:t>// Result from print statement</a:t>
            </a:r>
          </a:p>
          <a:p>
            <a:r>
              <a:rPr lang="en-US" sz="1600" dirty="0">
                <a:latin typeface="Consolas" panose="020B0609020204030204" pitchFamily="49" charset="0"/>
              </a:rPr>
              <a:t>// (128519)</a:t>
            </a:r>
          </a:p>
          <a:p>
            <a:r>
              <a:rPr lang="en-US" sz="1600" dirty="0">
                <a:latin typeface="Consolas" panose="020B0609020204030204" pitchFamily="49" charset="0"/>
              </a:rPr>
              <a:t>print(</a:t>
            </a:r>
            <a:r>
              <a:rPr lang="en-US" sz="1600" dirty="0" err="1">
                <a:latin typeface="Consolas" panose="020B0609020204030204" pitchFamily="49" charset="0"/>
              </a:rPr>
              <a:t>String.fromCharCodes</a:t>
            </a:r>
            <a:r>
              <a:rPr lang="en-US" sz="1600" dirty="0">
                <a:latin typeface="Consolas" panose="020B0609020204030204" pitchFamily="49" charset="0"/>
              </a:rPr>
              <a:t>(</a:t>
            </a:r>
            <a:r>
              <a:rPr lang="en-US" sz="1600" dirty="0" err="1">
                <a:latin typeface="Consolas" panose="020B0609020204030204" pitchFamily="49" charset="0"/>
              </a:rPr>
              <a:t>myEmoji</a:t>
            </a:r>
            <a:r>
              <a:rPr lang="en-US" sz="1600" dirty="0">
                <a:latin typeface="Consolas" panose="020B0609020204030204" pitchFamily="49" charset="0"/>
              </a:rPr>
              <a:t>));</a:t>
            </a:r>
          </a:p>
          <a:p>
            <a:endParaRPr kumimoji="0" lang="en-US" sz="1600" b="0" i="0" u="none" strike="noStrike" kern="1200" cap="none" spc="0" normalizeH="0" baseline="0" noProof="0" dirty="0">
              <a:ln>
                <a:noFill/>
              </a:ln>
              <a:solidFill>
                <a:schemeClr val="tx1"/>
              </a:solidFill>
              <a:effectLst/>
              <a:uLnTx/>
              <a:uFillTx/>
              <a:latin typeface="+mn-lt"/>
              <a:ea typeface="+mn-ea"/>
              <a:cs typeface="+mn-cs"/>
            </a:endParaRPr>
          </a:p>
        </p:txBody>
      </p:sp>
      <p:sp>
        <p:nvSpPr>
          <p:cNvPr id="45060" name="AutoShape 4" descr="blob:https://web.whatsapp.com/4be9237d-cfc1-462e-ba51-978e9348df04"/>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481077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Arithmetic Operator</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5060" name="AutoShape 4" descr="blob:https://web.whatsapp.com/4be9237d-cfc1-462e-ba51-978e9348df04"/>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7106" name="Picture 2"/>
          <p:cNvPicPr>
            <a:picLocks noChangeAspect="1" noChangeArrowheads="1"/>
          </p:cNvPicPr>
          <p:nvPr/>
        </p:nvPicPr>
        <p:blipFill>
          <a:blip r:embed="rId3"/>
          <a:srcRect/>
          <a:stretch>
            <a:fillRect/>
          </a:stretch>
        </p:blipFill>
        <p:spPr bwMode="auto">
          <a:xfrm>
            <a:off x="203075" y="1143448"/>
            <a:ext cx="8485132" cy="1872884"/>
          </a:xfrm>
          <a:prstGeom prst="rect">
            <a:avLst/>
          </a:prstGeom>
          <a:noFill/>
          <a:ln w="9525">
            <a:noFill/>
            <a:miter lim="800000"/>
            <a:headEnd/>
            <a:tailEnd/>
          </a:ln>
          <a:effectLst/>
        </p:spPr>
      </p:pic>
    </p:spTree>
    <p:extLst>
      <p:ext uri="{BB962C8B-B14F-4D97-AF65-F5344CB8AC3E}">
        <p14:creationId xmlns:p14="http://schemas.microsoft.com/office/powerpoint/2010/main" val="35481077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Equality and Relational Operator</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5060" name="AutoShape 4" descr="blob:https://web.whatsapp.com/4be9237d-cfc1-462e-ba51-978e9348df04"/>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7" name="Picture 3"/>
          <p:cNvPicPr>
            <a:picLocks noChangeAspect="1" noChangeArrowheads="1"/>
          </p:cNvPicPr>
          <p:nvPr/>
        </p:nvPicPr>
        <p:blipFill>
          <a:blip r:embed="rId3"/>
          <a:srcRect/>
          <a:stretch>
            <a:fillRect/>
          </a:stretch>
        </p:blipFill>
        <p:spPr bwMode="auto">
          <a:xfrm>
            <a:off x="460375" y="988413"/>
            <a:ext cx="8197343" cy="3072948"/>
          </a:xfrm>
          <a:prstGeom prst="rect">
            <a:avLst/>
          </a:prstGeom>
          <a:noFill/>
          <a:ln w="9525">
            <a:noFill/>
            <a:miter lim="800000"/>
            <a:headEnd/>
            <a:tailEnd/>
          </a:ln>
          <a:effectLst/>
        </p:spPr>
      </p:pic>
    </p:spTree>
    <p:extLst>
      <p:ext uri="{BB962C8B-B14F-4D97-AF65-F5344CB8AC3E}">
        <p14:creationId xmlns:p14="http://schemas.microsoft.com/office/powerpoint/2010/main" val="35481077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Type Test Operator</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5060" name="AutoShape 4" descr="blob:https://web.whatsapp.com/4be9237d-cfc1-462e-ba51-978e9348df04"/>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8130" name="Picture 2"/>
          <p:cNvPicPr>
            <a:picLocks noChangeAspect="1" noChangeArrowheads="1"/>
          </p:cNvPicPr>
          <p:nvPr/>
        </p:nvPicPr>
        <p:blipFill>
          <a:blip r:embed="rId3"/>
          <a:srcRect/>
          <a:stretch>
            <a:fillRect/>
          </a:stretch>
        </p:blipFill>
        <p:spPr bwMode="auto">
          <a:xfrm>
            <a:off x="155575" y="1038907"/>
            <a:ext cx="8680862" cy="2389474"/>
          </a:xfrm>
          <a:prstGeom prst="rect">
            <a:avLst/>
          </a:prstGeom>
          <a:noFill/>
          <a:ln w="9525">
            <a:noFill/>
            <a:miter lim="800000"/>
            <a:headEnd/>
            <a:tailEnd/>
          </a:ln>
          <a:effectLst/>
        </p:spPr>
      </p:pic>
    </p:spTree>
    <p:extLst>
      <p:ext uri="{BB962C8B-B14F-4D97-AF65-F5344CB8AC3E}">
        <p14:creationId xmlns:p14="http://schemas.microsoft.com/office/powerpoint/2010/main" val="35481077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err="1">
                <a:solidFill>
                  <a:srgbClr val="000090"/>
                </a:solidFill>
              </a:rPr>
              <a:t>Assigment</a:t>
            </a:r>
            <a:r>
              <a:rPr lang="en-US" sz="3600" b="1" dirty="0">
                <a:solidFill>
                  <a:srgbClr val="000090"/>
                </a:solidFill>
              </a:rPr>
              <a:t> Operator</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5060" name="AutoShape 4" descr="blob:https://web.whatsapp.com/4be9237d-cfc1-462e-ba51-978e9348df04"/>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9154" name="Picture 2"/>
          <p:cNvPicPr>
            <a:picLocks noChangeAspect="1" noChangeArrowheads="1"/>
          </p:cNvPicPr>
          <p:nvPr/>
        </p:nvPicPr>
        <p:blipFill>
          <a:blip r:embed="rId3"/>
          <a:srcRect/>
          <a:stretch>
            <a:fillRect/>
          </a:stretch>
        </p:blipFill>
        <p:spPr bwMode="auto">
          <a:xfrm>
            <a:off x="296887" y="993075"/>
            <a:ext cx="8692738" cy="2921626"/>
          </a:xfrm>
          <a:prstGeom prst="rect">
            <a:avLst/>
          </a:prstGeom>
          <a:noFill/>
          <a:ln w="9525">
            <a:noFill/>
            <a:miter lim="800000"/>
            <a:headEnd/>
            <a:tailEnd/>
          </a:ln>
          <a:effectLst/>
        </p:spPr>
      </p:pic>
    </p:spTree>
    <p:extLst>
      <p:ext uri="{BB962C8B-B14F-4D97-AF65-F5344CB8AC3E}">
        <p14:creationId xmlns:p14="http://schemas.microsoft.com/office/powerpoint/2010/main" val="35481077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Logical Operator</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5060" name="AutoShape 4" descr="blob:https://web.whatsapp.com/4be9237d-cfc1-462e-ba51-978e9348df04"/>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50178" name="Picture 2"/>
          <p:cNvPicPr>
            <a:picLocks noChangeAspect="1" noChangeArrowheads="1"/>
          </p:cNvPicPr>
          <p:nvPr/>
        </p:nvPicPr>
        <p:blipFill>
          <a:blip r:embed="rId3"/>
          <a:srcRect/>
          <a:stretch>
            <a:fillRect/>
          </a:stretch>
        </p:blipFill>
        <p:spPr bwMode="auto">
          <a:xfrm>
            <a:off x="155575" y="874951"/>
            <a:ext cx="8490857" cy="3292732"/>
          </a:xfrm>
          <a:prstGeom prst="rect">
            <a:avLst/>
          </a:prstGeom>
          <a:noFill/>
          <a:ln w="9525">
            <a:noFill/>
            <a:miter lim="800000"/>
            <a:headEnd/>
            <a:tailEnd/>
          </a:ln>
          <a:effectLst/>
        </p:spPr>
      </p:pic>
    </p:spTree>
    <p:extLst>
      <p:ext uri="{BB962C8B-B14F-4D97-AF65-F5344CB8AC3E}">
        <p14:creationId xmlns:p14="http://schemas.microsoft.com/office/powerpoint/2010/main" val="35481077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Conditional Expression </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5060" name="AutoShape 4" descr="blob:https://web.whatsapp.com/4be9237d-cfc1-462e-ba51-978e9348df04"/>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51202" name="Picture 2"/>
          <p:cNvPicPr>
            <a:picLocks noChangeAspect="1" noChangeArrowheads="1"/>
          </p:cNvPicPr>
          <p:nvPr/>
        </p:nvPicPr>
        <p:blipFill>
          <a:blip r:embed="rId3"/>
          <a:srcRect/>
          <a:stretch>
            <a:fillRect/>
          </a:stretch>
        </p:blipFill>
        <p:spPr bwMode="auto">
          <a:xfrm>
            <a:off x="155575" y="926785"/>
            <a:ext cx="8597735" cy="1584958"/>
          </a:xfrm>
          <a:prstGeom prst="rect">
            <a:avLst/>
          </a:prstGeom>
          <a:noFill/>
          <a:ln w="9525">
            <a:noFill/>
            <a:miter lim="800000"/>
            <a:headEnd/>
            <a:tailEnd/>
          </a:ln>
          <a:effectLst/>
        </p:spPr>
      </p:pic>
    </p:spTree>
    <p:extLst>
      <p:ext uri="{BB962C8B-B14F-4D97-AF65-F5344CB8AC3E}">
        <p14:creationId xmlns:p14="http://schemas.microsoft.com/office/powerpoint/2010/main" val="3548107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Why Flutter</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 name="Picture 3" descr="A diagram of a software development process&#10;&#10;AI-generated content may be incorrect.">
            <a:extLst>
              <a:ext uri="{FF2B5EF4-FFF2-40B4-BE49-F238E27FC236}">
                <a16:creationId xmlns:a16="http://schemas.microsoft.com/office/drawing/2014/main" id="{EAC8343F-3817-4015-4FD7-C0880C67C1D9}"/>
              </a:ext>
            </a:extLst>
          </p:cNvPr>
          <p:cNvPicPr>
            <a:picLocks noChangeAspect="1"/>
          </p:cNvPicPr>
          <p:nvPr/>
        </p:nvPicPr>
        <p:blipFill>
          <a:blip r:embed="rId3"/>
          <a:stretch>
            <a:fillRect/>
          </a:stretch>
        </p:blipFill>
        <p:spPr>
          <a:xfrm>
            <a:off x="713677" y="721406"/>
            <a:ext cx="6370699" cy="3894090"/>
          </a:xfrm>
          <a:prstGeom prst="rect">
            <a:avLst/>
          </a:prstGeom>
        </p:spPr>
      </p:pic>
    </p:spTree>
    <p:extLst>
      <p:ext uri="{BB962C8B-B14F-4D97-AF65-F5344CB8AC3E}">
        <p14:creationId xmlns:p14="http://schemas.microsoft.com/office/powerpoint/2010/main" val="24236201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Cascade notation</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5060" name="AutoShape 4" descr="blob:https://web.whatsapp.com/4be9237d-cfc1-462e-ba51-978e9348df04"/>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52226" name="Picture 2"/>
          <p:cNvPicPr>
            <a:picLocks noChangeAspect="1" noChangeArrowheads="1"/>
          </p:cNvPicPr>
          <p:nvPr/>
        </p:nvPicPr>
        <p:blipFill>
          <a:blip r:embed="rId3"/>
          <a:srcRect/>
          <a:stretch>
            <a:fillRect/>
          </a:stretch>
        </p:blipFill>
        <p:spPr bwMode="auto">
          <a:xfrm>
            <a:off x="155575" y="1006621"/>
            <a:ext cx="8668987" cy="1694352"/>
          </a:xfrm>
          <a:prstGeom prst="rect">
            <a:avLst/>
          </a:prstGeom>
          <a:noFill/>
          <a:ln w="9525">
            <a:noFill/>
            <a:miter lim="800000"/>
            <a:headEnd/>
            <a:tailEnd/>
          </a:ln>
          <a:effectLst/>
        </p:spPr>
      </p:pic>
    </p:spTree>
    <p:extLst>
      <p:ext uri="{BB962C8B-B14F-4D97-AF65-F5344CB8AC3E}">
        <p14:creationId xmlns:p14="http://schemas.microsoft.com/office/powerpoint/2010/main" val="35481077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The Logic Flow</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5060" name="AutoShape 4" descr="blob:https://web.whatsapp.com/4be9237d-cfc1-462e-ba51-978e9348df04"/>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Rectangle 6"/>
          <p:cNvSpPr/>
          <p:nvPr/>
        </p:nvSpPr>
        <p:spPr>
          <a:xfrm>
            <a:off x="460375" y="831273"/>
            <a:ext cx="8374867" cy="3293209"/>
          </a:xfrm>
          <a:prstGeom prst="rect">
            <a:avLst/>
          </a:prstGeom>
        </p:spPr>
        <p:txBody>
          <a:bodyPr wrap="square">
            <a:spAutoFit/>
          </a:bodyPr>
          <a:lstStyle/>
          <a:p>
            <a:r>
              <a:rPr lang="en-US" sz="1600" dirty="0"/>
              <a:t>To control the logic flow of the Dart code, take a look at the following flow statements:</a:t>
            </a:r>
          </a:p>
          <a:p>
            <a:r>
              <a:rPr lang="en-US" sz="1600" dirty="0"/>
              <a:t>➤➤ if and else are the most common flow statements; they decide which code to run by comparing multiple scenarios.</a:t>
            </a:r>
          </a:p>
          <a:p>
            <a:r>
              <a:rPr lang="en-US" sz="1600" dirty="0"/>
              <a:t>➤➤ The ternary operator is similar to the if and else statements but used when only two choices are needed.</a:t>
            </a:r>
          </a:p>
          <a:p>
            <a:r>
              <a:rPr lang="en-US" sz="1600" dirty="0"/>
              <a:t>➤➤ for loops allow iterating a List of values.</a:t>
            </a:r>
          </a:p>
          <a:p>
            <a:r>
              <a:rPr lang="en-US" sz="1600" dirty="0"/>
              <a:t>➤➤ while and do-while are a common pair. Use the while loop to evaluate the condition before running the loop, and use do-while to evaluate the condition after the loop.</a:t>
            </a:r>
          </a:p>
          <a:p>
            <a:r>
              <a:rPr lang="en-US" sz="1600" dirty="0"/>
              <a:t>➤➤ while and break are useful if you need to stop evaluating the condition in the loop.</a:t>
            </a:r>
          </a:p>
          <a:p>
            <a:r>
              <a:rPr lang="en-US" sz="1600" dirty="0"/>
              <a:t>➤➤ continue is for when you need to stop the current loop and start the next loop iteration.</a:t>
            </a:r>
          </a:p>
          <a:p>
            <a:r>
              <a:rPr lang="en-US" sz="1600" dirty="0"/>
              <a:t>➤➤ switch and case are alternatives to the if and else statements, but they require a default clause.</a:t>
            </a:r>
          </a:p>
        </p:txBody>
      </p:sp>
    </p:spTree>
    <p:extLst>
      <p:ext uri="{BB962C8B-B14F-4D97-AF65-F5344CB8AC3E}">
        <p14:creationId xmlns:p14="http://schemas.microsoft.com/office/powerpoint/2010/main" val="35481077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Function</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5060" name="AutoShape 4" descr="blob:https://web.whatsapp.com/4be9237d-cfc1-462e-ba51-978e9348df04"/>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Rectangle 6"/>
          <p:cNvSpPr/>
          <p:nvPr/>
        </p:nvSpPr>
        <p:spPr>
          <a:xfrm>
            <a:off x="460375" y="831273"/>
            <a:ext cx="8374867" cy="3785652"/>
          </a:xfrm>
          <a:prstGeom prst="rect">
            <a:avLst/>
          </a:prstGeom>
        </p:spPr>
        <p:txBody>
          <a:bodyPr wrap="square">
            <a:spAutoFit/>
          </a:bodyPr>
          <a:lstStyle/>
          <a:p>
            <a:r>
              <a:rPr lang="en-US" sz="1600" dirty="0"/>
              <a:t>Functions are used to group reusable logic. A function can optionally take parameters and return values. If the function executes a single expression, you can use the arrow (=&gt;) syntax. All functions return a value by default, and if no return statement is specified, Dart automatically appends to the function body the return null statement, which is implicitly added for you.</a:t>
            </a:r>
          </a:p>
          <a:p>
            <a:endParaRPr lang="en-US" sz="1600" dirty="0"/>
          </a:p>
          <a:p>
            <a:r>
              <a:rPr lang="en-US" sz="1600" dirty="0">
                <a:latin typeface="Consolas" panose="020B0609020204030204" pitchFamily="49" charset="0"/>
              </a:rPr>
              <a:t>// Functions - Our main() is a function</a:t>
            </a:r>
          </a:p>
          <a:p>
            <a:r>
              <a:rPr lang="en-US" sz="1600" dirty="0">
                <a:latin typeface="Consolas" panose="020B0609020204030204" pitchFamily="49" charset="0"/>
              </a:rPr>
              <a:t>void main() =&gt; </a:t>
            </a:r>
            <a:r>
              <a:rPr lang="en-US" sz="1600" dirty="0" err="1">
                <a:latin typeface="Consolas" panose="020B0609020204030204" pitchFamily="49" charset="0"/>
              </a:rPr>
              <a:t>runApp</a:t>
            </a:r>
            <a:r>
              <a:rPr lang="en-US" sz="1600" dirty="0">
                <a:latin typeface="Consolas" panose="020B0609020204030204" pitchFamily="49" charset="0"/>
              </a:rPr>
              <a:t>(new </a:t>
            </a:r>
            <a:r>
              <a:rPr lang="en-US" sz="1600" dirty="0" err="1">
                <a:latin typeface="Consolas" panose="020B0609020204030204" pitchFamily="49" charset="0"/>
              </a:rPr>
              <a:t>MyApp</a:t>
            </a:r>
            <a:r>
              <a:rPr lang="en-US" sz="1600" dirty="0">
                <a:latin typeface="Consolas" panose="020B0609020204030204" pitchFamily="49" charset="0"/>
              </a:rPr>
              <a:t>());</a:t>
            </a:r>
          </a:p>
          <a:p>
            <a:endParaRPr lang="en-US" sz="1600" dirty="0">
              <a:latin typeface="Consolas" panose="020B0609020204030204" pitchFamily="49" charset="0"/>
            </a:endParaRPr>
          </a:p>
          <a:p>
            <a:r>
              <a:rPr lang="en-US" sz="1600" dirty="0">
                <a:latin typeface="Consolas" panose="020B0609020204030204" pitchFamily="49" charset="0"/>
              </a:rPr>
              <a:t>// Function - pass value and return value</a:t>
            </a:r>
          </a:p>
          <a:p>
            <a:r>
              <a:rPr lang="en-US" sz="1600" dirty="0" err="1">
                <a:latin typeface="Consolas" panose="020B0609020204030204" pitchFamily="49" charset="0"/>
              </a:rPr>
              <a:t>bool</a:t>
            </a:r>
            <a:r>
              <a:rPr lang="en-US" sz="1600" dirty="0">
                <a:latin typeface="Consolas" panose="020B0609020204030204" pitchFamily="49" charset="0"/>
              </a:rPr>
              <a:t> </a:t>
            </a:r>
            <a:r>
              <a:rPr lang="en-US" sz="1600" dirty="0" err="1">
                <a:latin typeface="Consolas" panose="020B0609020204030204" pitchFamily="49" charset="0"/>
              </a:rPr>
              <a:t>orderEspresso</a:t>
            </a:r>
            <a:r>
              <a:rPr lang="en-US" sz="1600" dirty="0">
                <a:latin typeface="Consolas" panose="020B0609020204030204" pitchFamily="49" charset="0"/>
              </a:rPr>
              <a:t>(</a:t>
            </a:r>
            <a:r>
              <a:rPr lang="en-US" sz="1600" dirty="0" err="1">
                <a:latin typeface="Consolas" panose="020B0609020204030204" pitchFamily="49" charset="0"/>
              </a:rPr>
              <a:t>int</a:t>
            </a:r>
            <a:r>
              <a:rPr lang="en-US" sz="1600" dirty="0">
                <a:latin typeface="Consolas" panose="020B0609020204030204" pitchFamily="49" charset="0"/>
              </a:rPr>
              <a:t> </a:t>
            </a:r>
            <a:r>
              <a:rPr lang="en-US" sz="1600" dirty="0" err="1">
                <a:latin typeface="Consolas" panose="020B0609020204030204" pitchFamily="49" charset="0"/>
              </a:rPr>
              <a:t>howManyCups</a:t>
            </a:r>
            <a:r>
              <a:rPr lang="en-US" sz="1600" dirty="0">
                <a:latin typeface="Consolas" panose="020B0609020204030204" pitchFamily="49" charset="0"/>
              </a:rPr>
              <a:t>) {</a:t>
            </a:r>
          </a:p>
          <a:p>
            <a:r>
              <a:rPr lang="en-US" sz="1600" dirty="0">
                <a:latin typeface="Consolas" panose="020B0609020204030204" pitchFamily="49" charset="0"/>
              </a:rPr>
              <a:t>print('Cups #: $</a:t>
            </a:r>
            <a:r>
              <a:rPr lang="en-US" sz="1600" dirty="0" err="1">
                <a:latin typeface="Consolas" panose="020B0609020204030204" pitchFamily="49" charset="0"/>
              </a:rPr>
              <a:t>howManyCups</a:t>
            </a:r>
            <a:r>
              <a:rPr lang="en-US" sz="1600" dirty="0">
                <a:latin typeface="Consolas" panose="020B0609020204030204" pitchFamily="49" charset="0"/>
              </a:rPr>
              <a:t>');</a:t>
            </a:r>
          </a:p>
          <a:p>
            <a:r>
              <a:rPr lang="en-US" sz="1600" dirty="0">
                <a:latin typeface="Consolas" panose="020B0609020204030204" pitchFamily="49" charset="0"/>
              </a:rPr>
              <a:t>return true;</a:t>
            </a:r>
          </a:p>
          <a:p>
            <a:r>
              <a:rPr lang="en-US" sz="1600" dirty="0">
                <a:latin typeface="Consolas" panose="020B0609020204030204" pitchFamily="49" charset="0"/>
              </a:rPr>
              <a:t>}</a:t>
            </a:r>
          </a:p>
          <a:p>
            <a:endParaRPr lang="en-US" sz="1600" dirty="0"/>
          </a:p>
        </p:txBody>
      </p:sp>
    </p:spTree>
    <p:extLst>
      <p:ext uri="{BB962C8B-B14F-4D97-AF65-F5344CB8AC3E}">
        <p14:creationId xmlns:p14="http://schemas.microsoft.com/office/powerpoint/2010/main" val="35481077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Import Packages</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5060" name="AutoShape 4" descr="blob:https://web.whatsapp.com/4be9237d-cfc1-462e-ba51-978e9348df04"/>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Rectangle 6"/>
          <p:cNvSpPr/>
          <p:nvPr/>
        </p:nvSpPr>
        <p:spPr>
          <a:xfrm>
            <a:off x="460375" y="831273"/>
            <a:ext cx="8374867" cy="4031873"/>
          </a:xfrm>
          <a:prstGeom prst="rect">
            <a:avLst/>
          </a:prstGeom>
        </p:spPr>
        <p:txBody>
          <a:bodyPr wrap="square">
            <a:spAutoFit/>
          </a:bodyPr>
          <a:lstStyle/>
          <a:p>
            <a:r>
              <a:rPr lang="en-US" sz="1600" dirty="0"/>
              <a:t>To use an external package, library or an external class, use the import statement. Separating code logic into different class files allows you to separate and group code into manageable objects. The import statement allows access to external packages and classes. It requires only one argument, which specifies the uniform resource identifier (URI) of the class/library. If the library is created by a package manager, then you specify the package: scheme before the URI. If importing a class, you specify the location and class name or the package: directive.</a:t>
            </a:r>
          </a:p>
          <a:p>
            <a:endParaRPr lang="en-US" sz="1600" dirty="0"/>
          </a:p>
          <a:p>
            <a:r>
              <a:rPr lang="en-US" sz="1600" dirty="0">
                <a:latin typeface="Consolas" panose="020B0609020204030204" pitchFamily="49" charset="0"/>
              </a:rPr>
              <a:t>// Import the material package</a:t>
            </a:r>
          </a:p>
          <a:p>
            <a:r>
              <a:rPr lang="en-US" sz="1600" dirty="0">
                <a:latin typeface="Consolas" panose="020B0609020204030204" pitchFamily="49" charset="0"/>
              </a:rPr>
              <a:t>import '</a:t>
            </a:r>
            <a:r>
              <a:rPr lang="en-US" sz="1600" dirty="0" err="1">
                <a:latin typeface="Consolas" panose="020B0609020204030204" pitchFamily="49" charset="0"/>
              </a:rPr>
              <a:t>package:flutter</a:t>
            </a:r>
            <a:r>
              <a:rPr lang="en-US" sz="1600" dirty="0">
                <a:latin typeface="Consolas" panose="020B0609020204030204" pitchFamily="49" charset="0"/>
              </a:rPr>
              <a:t>/</a:t>
            </a:r>
            <a:r>
              <a:rPr lang="en-US" sz="1600" dirty="0" err="1">
                <a:latin typeface="Consolas" panose="020B0609020204030204" pitchFamily="49" charset="0"/>
              </a:rPr>
              <a:t>material.dart</a:t>
            </a:r>
            <a:r>
              <a:rPr lang="en-US" sz="1600" dirty="0">
                <a:latin typeface="Consolas" panose="020B0609020204030204" pitchFamily="49" charset="0"/>
              </a:rPr>
              <a:t>';</a:t>
            </a:r>
          </a:p>
          <a:p>
            <a:r>
              <a:rPr lang="en-US" sz="1600" dirty="0">
                <a:latin typeface="Consolas" panose="020B0609020204030204" pitchFamily="49" charset="0"/>
              </a:rPr>
              <a:t>// Import external class</a:t>
            </a:r>
          </a:p>
          <a:p>
            <a:r>
              <a:rPr lang="en-US" sz="1600" dirty="0">
                <a:latin typeface="Consolas" panose="020B0609020204030204" pitchFamily="49" charset="0"/>
              </a:rPr>
              <a:t>import '</a:t>
            </a:r>
            <a:r>
              <a:rPr lang="en-US" sz="1600" dirty="0" err="1">
                <a:latin typeface="Consolas" panose="020B0609020204030204" pitchFamily="49" charset="0"/>
              </a:rPr>
              <a:t>charts.dart</a:t>
            </a:r>
            <a:r>
              <a:rPr lang="en-US" sz="1600" dirty="0">
                <a:latin typeface="Consolas" panose="020B0609020204030204" pitchFamily="49" charset="0"/>
              </a:rPr>
              <a:t>';</a:t>
            </a:r>
          </a:p>
          <a:p>
            <a:r>
              <a:rPr lang="en-US" sz="1600" dirty="0">
                <a:latin typeface="Consolas" panose="020B0609020204030204" pitchFamily="49" charset="0"/>
              </a:rPr>
              <a:t>// Import external class in a different folder</a:t>
            </a:r>
          </a:p>
          <a:p>
            <a:r>
              <a:rPr lang="en-US" sz="1600" dirty="0">
                <a:latin typeface="Consolas" panose="020B0609020204030204" pitchFamily="49" charset="0"/>
              </a:rPr>
              <a:t>import 'services/</a:t>
            </a:r>
            <a:r>
              <a:rPr lang="en-US" sz="1600" dirty="0" err="1">
                <a:latin typeface="Consolas" panose="020B0609020204030204" pitchFamily="49" charset="0"/>
              </a:rPr>
              <a:t>charts_api.dart</a:t>
            </a:r>
            <a:r>
              <a:rPr lang="en-US" sz="1600" dirty="0">
                <a:latin typeface="Consolas" panose="020B0609020204030204" pitchFamily="49" charset="0"/>
              </a:rPr>
              <a:t>';</a:t>
            </a:r>
          </a:p>
          <a:p>
            <a:r>
              <a:rPr lang="en-US" sz="1600" dirty="0">
                <a:latin typeface="Consolas" panose="020B0609020204030204" pitchFamily="49" charset="0"/>
              </a:rPr>
              <a:t>// Import external class with package: directive</a:t>
            </a:r>
          </a:p>
          <a:p>
            <a:r>
              <a:rPr lang="en-US" sz="1600" dirty="0">
                <a:latin typeface="Consolas" panose="020B0609020204030204" pitchFamily="49" charset="0"/>
              </a:rPr>
              <a:t>import '</a:t>
            </a:r>
            <a:r>
              <a:rPr lang="en-US" sz="1600" dirty="0" err="1">
                <a:latin typeface="Consolas" panose="020B0609020204030204" pitchFamily="49" charset="0"/>
              </a:rPr>
              <a:t>package:project_name</a:t>
            </a:r>
            <a:r>
              <a:rPr lang="en-US" sz="1600" dirty="0">
                <a:latin typeface="Consolas" panose="020B0609020204030204" pitchFamily="49" charset="0"/>
              </a:rPr>
              <a:t>/services/</a:t>
            </a:r>
            <a:r>
              <a:rPr lang="en-US" sz="1600" dirty="0" err="1">
                <a:latin typeface="Consolas" panose="020B0609020204030204" pitchFamily="49" charset="0"/>
              </a:rPr>
              <a:t>charts_api.dart</a:t>
            </a:r>
            <a:r>
              <a:rPr lang="en-US" sz="1600" dirty="0">
                <a:latin typeface="Consolas" panose="020B0609020204030204" pitchFamily="49" charset="0"/>
              </a:rPr>
              <a:t>';</a:t>
            </a:r>
          </a:p>
        </p:txBody>
      </p:sp>
    </p:spTree>
    <p:extLst>
      <p:ext uri="{BB962C8B-B14F-4D97-AF65-F5344CB8AC3E}">
        <p14:creationId xmlns:p14="http://schemas.microsoft.com/office/powerpoint/2010/main" val="35481077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Asynchronous</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5060" name="AutoShape 4" descr="blob:https://web.whatsapp.com/4be9237d-cfc1-462e-ba51-978e9348df04"/>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Rectangle 6"/>
          <p:cNvSpPr/>
          <p:nvPr/>
        </p:nvSpPr>
        <p:spPr>
          <a:xfrm>
            <a:off x="460375" y="831273"/>
            <a:ext cx="8374867" cy="3970318"/>
          </a:xfrm>
          <a:prstGeom prst="rect">
            <a:avLst/>
          </a:prstGeom>
        </p:spPr>
        <p:txBody>
          <a:bodyPr wrap="square">
            <a:spAutoFit/>
          </a:bodyPr>
          <a:lstStyle/>
          <a:p>
            <a:r>
              <a:rPr lang="en-US" sz="1400" dirty="0">
                <a:latin typeface="Consolas" panose="020B0609020204030204" pitchFamily="49" charset="0"/>
              </a:rPr>
              <a:t>// </a:t>
            </a:r>
            <a:r>
              <a:rPr lang="en-US" sz="1400" dirty="0" err="1">
                <a:latin typeface="Consolas" panose="020B0609020204030204" pitchFamily="49" charset="0"/>
              </a:rPr>
              <a:t>Async</a:t>
            </a:r>
            <a:r>
              <a:rPr lang="en-US" sz="1400" dirty="0">
                <a:latin typeface="Consolas" panose="020B0609020204030204" pitchFamily="49" charset="0"/>
              </a:rPr>
              <a:t> and await Function with Future - return value of integer</a:t>
            </a:r>
          </a:p>
          <a:p>
            <a:r>
              <a:rPr lang="en-US" sz="1400" dirty="0">
                <a:latin typeface="Consolas" panose="020B0609020204030204" pitchFamily="49" charset="0"/>
              </a:rPr>
              <a:t>Future&lt;</a:t>
            </a:r>
            <a:r>
              <a:rPr lang="en-US" sz="1400" dirty="0" err="1">
                <a:latin typeface="Consolas" panose="020B0609020204030204" pitchFamily="49" charset="0"/>
              </a:rPr>
              <a:t>int</a:t>
            </a:r>
            <a:r>
              <a:rPr lang="en-US" sz="1400" dirty="0">
                <a:latin typeface="Consolas" panose="020B0609020204030204" pitchFamily="49" charset="0"/>
              </a:rPr>
              <a:t>&gt; </a:t>
            </a:r>
            <a:r>
              <a:rPr lang="en-US" sz="1400" dirty="0" err="1">
                <a:latin typeface="Consolas" panose="020B0609020204030204" pitchFamily="49" charset="0"/>
              </a:rPr>
              <a:t>totalCookiesCount</a:t>
            </a:r>
            <a:r>
              <a:rPr lang="en-US" sz="1400" dirty="0">
                <a:latin typeface="Consolas" panose="020B0609020204030204" pitchFamily="49" charset="0"/>
              </a:rPr>
              <a:t>() </a:t>
            </a:r>
            <a:r>
              <a:rPr lang="en-US" sz="1400" dirty="0" err="1">
                <a:latin typeface="Consolas" panose="020B0609020204030204" pitchFamily="49" charset="0"/>
              </a:rPr>
              <a:t>async</a:t>
            </a:r>
            <a:r>
              <a:rPr lang="en-US" sz="1400" dirty="0">
                <a:latin typeface="Consolas" panose="020B0609020204030204" pitchFamily="49" charset="0"/>
              </a:rPr>
              <a:t> {</a:t>
            </a:r>
          </a:p>
          <a:p>
            <a:r>
              <a:rPr lang="en-US" sz="1400" dirty="0" err="1">
                <a:latin typeface="Consolas" panose="020B0609020204030204" pitchFamily="49" charset="0"/>
              </a:rPr>
              <a:t>int</a:t>
            </a:r>
            <a:r>
              <a:rPr lang="en-US" sz="1400" dirty="0">
                <a:latin typeface="Consolas" panose="020B0609020204030204" pitchFamily="49" charset="0"/>
              </a:rPr>
              <a:t> </a:t>
            </a:r>
            <a:r>
              <a:rPr lang="en-US" sz="1400" dirty="0" err="1">
                <a:latin typeface="Consolas" panose="020B0609020204030204" pitchFamily="49" charset="0"/>
              </a:rPr>
              <a:t>cookiesCount</a:t>
            </a:r>
            <a:r>
              <a:rPr lang="en-US" sz="1400" dirty="0">
                <a:latin typeface="Consolas" panose="020B0609020204030204" pitchFamily="49" charset="0"/>
              </a:rPr>
              <a:t> = await </a:t>
            </a:r>
            <a:r>
              <a:rPr lang="en-US" sz="1400" dirty="0" err="1">
                <a:latin typeface="Consolas" panose="020B0609020204030204" pitchFamily="49" charset="0"/>
              </a:rPr>
              <a:t>lookupTotalCookiesCountDatabase</a:t>
            </a:r>
            <a:r>
              <a:rPr lang="en-US" sz="1400" dirty="0">
                <a:latin typeface="Consolas" panose="020B0609020204030204" pitchFamily="49" charset="0"/>
              </a:rPr>
              <a:t>(); // Returns 33</a:t>
            </a:r>
          </a:p>
          <a:p>
            <a:r>
              <a:rPr lang="en-US" sz="1400" dirty="0">
                <a:latin typeface="Consolas" panose="020B0609020204030204" pitchFamily="49" charset="0"/>
              </a:rPr>
              <a:t>return </a:t>
            </a:r>
            <a:r>
              <a:rPr lang="en-US" sz="1400" dirty="0" err="1">
                <a:latin typeface="Consolas" panose="020B0609020204030204" pitchFamily="49" charset="0"/>
              </a:rPr>
              <a:t>cookiesCount</a:t>
            </a:r>
            <a:r>
              <a:rPr lang="en-US" sz="1400" dirty="0">
                <a:latin typeface="Consolas" panose="020B0609020204030204" pitchFamily="49" charset="0"/>
              </a:rPr>
              <a:t>;</a:t>
            </a:r>
          </a:p>
          <a:p>
            <a:r>
              <a:rPr lang="en-US" sz="1400" dirty="0">
                <a:latin typeface="Consolas" panose="020B0609020204030204" pitchFamily="49" charset="0"/>
              </a:rPr>
              <a:t>}</a:t>
            </a:r>
          </a:p>
          <a:p>
            <a:r>
              <a:rPr lang="en-US" sz="1400" dirty="0">
                <a:latin typeface="Consolas" panose="020B0609020204030204" pitchFamily="49" charset="0"/>
              </a:rPr>
              <a:t>// </a:t>
            </a:r>
            <a:r>
              <a:rPr lang="en-US" sz="1400" dirty="0" err="1">
                <a:latin typeface="Consolas" panose="020B0609020204030204" pitchFamily="49" charset="0"/>
              </a:rPr>
              <a:t>Async</a:t>
            </a:r>
            <a:r>
              <a:rPr lang="en-US" sz="1400" dirty="0">
                <a:latin typeface="Consolas" panose="020B0609020204030204" pitchFamily="49" charset="0"/>
              </a:rPr>
              <a:t> method to call web server</a:t>
            </a:r>
          </a:p>
          <a:p>
            <a:r>
              <a:rPr lang="en-US" sz="1400" dirty="0">
                <a:latin typeface="Consolas" panose="020B0609020204030204" pitchFamily="49" charset="0"/>
              </a:rPr>
              <a:t>Future&lt;</a:t>
            </a:r>
            <a:r>
              <a:rPr lang="en-US" sz="1400" dirty="0" err="1">
                <a:latin typeface="Consolas" panose="020B0609020204030204" pitchFamily="49" charset="0"/>
              </a:rPr>
              <a:t>int</a:t>
            </a:r>
            <a:r>
              <a:rPr lang="en-US" sz="1400" dirty="0">
                <a:latin typeface="Consolas" panose="020B0609020204030204" pitchFamily="49" charset="0"/>
              </a:rPr>
              <a:t>&gt; </a:t>
            </a:r>
            <a:r>
              <a:rPr lang="en-US" sz="1400" dirty="0" err="1">
                <a:latin typeface="Consolas" panose="020B0609020204030204" pitchFamily="49" charset="0"/>
              </a:rPr>
              <a:t>lookupTotalCookiesCountDatabase</a:t>
            </a:r>
            <a:r>
              <a:rPr lang="en-US" sz="1400" dirty="0">
                <a:latin typeface="Consolas" panose="020B0609020204030204" pitchFamily="49" charset="0"/>
              </a:rPr>
              <a:t>() </a:t>
            </a:r>
            <a:r>
              <a:rPr lang="en-US" sz="1400" dirty="0" err="1">
                <a:latin typeface="Consolas" panose="020B0609020204030204" pitchFamily="49" charset="0"/>
              </a:rPr>
              <a:t>async</a:t>
            </a:r>
            <a:r>
              <a:rPr lang="en-US" sz="1400" dirty="0">
                <a:latin typeface="Consolas" panose="020B0609020204030204" pitchFamily="49" charset="0"/>
              </a:rPr>
              <a:t> {</a:t>
            </a:r>
          </a:p>
          <a:p>
            <a:r>
              <a:rPr lang="en-US" sz="1400" dirty="0">
                <a:latin typeface="Consolas" panose="020B0609020204030204" pitchFamily="49" charset="0"/>
              </a:rPr>
              <a:t>// In a real world app we call the web server to retrieve live data</a:t>
            </a:r>
          </a:p>
          <a:p>
            <a:r>
              <a:rPr lang="en-US" sz="1400" dirty="0">
                <a:latin typeface="Consolas" panose="020B0609020204030204" pitchFamily="49" charset="0"/>
              </a:rPr>
              <a:t>return 33;</a:t>
            </a:r>
          </a:p>
          <a:p>
            <a:r>
              <a:rPr lang="en-US" sz="1400" dirty="0">
                <a:latin typeface="Consolas" panose="020B0609020204030204" pitchFamily="49" charset="0"/>
              </a:rPr>
              <a:t>}</a:t>
            </a:r>
          </a:p>
          <a:p>
            <a:r>
              <a:rPr lang="en-US" sz="1400" dirty="0">
                <a:latin typeface="Consolas" panose="020B0609020204030204" pitchFamily="49" charset="0"/>
              </a:rPr>
              <a:t>// User pressed button</a:t>
            </a:r>
          </a:p>
          <a:p>
            <a:r>
              <a:rPr lang="en-US" sz="1400" dirty="0" err="1">
                <a:latin typeface="Consolas" panose="020B0609020204030204" pitchFamily="49" charset="0"/>
              </a:rPr>
              <a:t>totalCookiesCount</a:t>
            </a:r>
            <a:r>
              <a:rPr lang="en-US" sz="1400" dirty="0">
                <a:latin typeface="Consolas" panose="020B0609020204030204" pitchFamily="49" charset="0"/>
              </a:rPr>
              <a:t>()</a:t>
            </a:r>
          </a:p>
          <a:p>
            <a:r>
              <a:rPr lang="en-US" sz="1400" dirty="0">
                <a:latin typeface="Consolas" panose="020B0609020204030204" pitchFamily="49" charset="0"/>
              </a:rPr>
              <a:t>.then((count) {</a:t>
            </a:r>
          </a:p>
          <a:p>
            <a:r>
              <a:rPr lang="en-US" sz="1400" dirty="0">
                <a:latin typeface="Consolas" panose="020B0609020204030204" pitchFamily="49" charset="0"/>
              </a:rPr>
              <a:t>print('</a:t>
            </a:r>
            <a:r>
              <a:rPr lang="en-US" sz="1400" dirty="0" err="1">
                <a:latin typeface="Consolas" panose="020B0609020204030204" pitchFamily="49" charset="0"/>
              </a:rPr>
              <a:t>cookiesCount</a:t>
            </a:r>
            <a:r>
              <a:rPr lang="en-US" sz="1400" dirty="0">
                <a:latin typeface="Consolas" panose="020B0609020204030204" pitchFamily="49" charset="0"/>
              </a:rPr>
              <a:t>: ${count}');</a:t>
            </a:r>
          </a:p>
          <a:p>
            <a:r>
              <a:rPr lang="en-US" sz="1400" dirty="0">
                <a:latin typeface="Consolas" panose="020B0609020204030204" pitchFamily="49" charset="0"/>
              </a:rPr>
              <a:t>});</a:t>
            </a:r>
          </a:p>
          <a:p>
            <a:r>
              <a:rPr lang="en-US" sz="1400" dirty="0">
                <a:latin typeface="Consolas" panose="020B0609020204030204" pitchFamily="49" charset="0"/>
              </a:rPr>
              <a:t>print('This will print before </a:t>
            </a:r>
            <a:r>
              <a:rPr lang="en-US" sz="1400" dirty="0" err="1">
                <a:latin typeface="Consolas" panose="020B0609020204030204" pitchFamily="49" charset="0"/>
              </a:rPr>
              <a:t>cookiesCount</a:t>
            </a:r>
            <a:r>
              <a:rPr lang="en-US" sz="1400" dirty="0">
                <a:latin typeface="Consolas" panose="020B0609020204030204" pitchFamily="49" charset="0"/>
              </a:rPr>
              <a:t>');</a:t>
            </a:r>
          </a:p>
          <a:p>
            <a:r>
              <a:rPr lang="en-US" sz="1400" dirty="0">
                <a:latin typeface="Consolas" panose="020B0609020204030204" pitchFamily="49" charset="0"/>
              </a:rPr>
              <a:t>// This will print before </a:t>
            </a:r>
            <a:r>
              <a:rPr lang="en-US" sz="1400" dirty="0" err="1">
                <a:latin typeface="Consolas" panose="020B0609020204030204" pitchFamily="49" charset="0"/>
              </a:rPr>
              <a:t>cookiesCount</a:t>
            </a:r>
            <a:endParaRPr lang="en-US" sz="1400" dirty="0">
              <a:latin typeface="Consolas" panose="020B0609020204030204" pitchFamily="49" charset="0"/>
            </a:endParaRPr>
          </a:p>
          <a:p>
            <a:r>
              <a:rPr lang="en-US" sz="1400" dirty="0">
                <a:latin typeface="Consolas" panose="020B0609020204030204" pitchFamily="49" charset="0"/>
              </a:rPr>
              <a:t>// </a:t>
            </a:r>
            <a:r>
              <a:rPr lang="en-US" sz="1400" dirty="0" err="1">
                <a:latin typeface="Consolas" panose="020B0609020204030204" pitchFamily="49" charset="0"/>
              </a:rPr>
              <a:t>cookiesCount</a:t>
            </a:r>
            <a:r>
              <a:rPr lang="en-US" sz="1400" dirty="0">
                <a:latin typeface="Consolas" panose="020B0609020204030204" pitchFamily="49" charset="0"/>
              </a:rPr>
              <a:t>: 33</a:t>
            </a:r>
          </a:p>
        </p:txBody>
      </p:sp>
    </p:spTree>
    <p:extLst>
      <p:ext uri="{BB962C8B-B14F-4D97-AF65-F5344CB8AC3E}">
        <p14:creationId xmlns:p14="http://schemas.microsoft.com/office/powerpoint/2010/main" val="35481077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67544" y="2180036"/>
            <a:ext cx="5424055" cy="752509"/>
          </a:xfrm>
        </p:spPr>
        <p:txBody>
          <a:bodyPr>
            <a:noAutofit/>
          </a:bodyPr>
          <a:lstStyle/>
          <a:p>
            <a:pPr algn="l"/>
            <a:r>
              <a:rPr lang="en-US" sz="5400" b="1" dirty="0">
                <a:solidFill>
                  <a:schemeClr val="accent1">
                    <a:lumMod val="20000"/>
                    <a:lumOff val="80000"/>
                  </a:schemeClr>
                </a:solidFill>
              </a:rPr>
              <a:t>Exercise</a:t>
            </a:r>
          </a:p>
        </p:txBody>
      </p:sp>
      <p:sp>
        <p:nvSpPr>
          <p:cNvPr id="4" name="Title 1"/>
          <p:cNvSpPr txBox="1">
            <a:spLocks/>
          </p:cNvSpPr>
          <p:nvPr/>
        </p:nvSpPr>
        <p:spPr>
          <a:xfrm>
            <a:off x="1627907" y="2012758"/>
            <a:ext cx="1789545" cy="1391101"/>
          </a:xfrm>
          <a:prstGeom prst="rect">
            <a:avLst/>
          </a:prstGeom>
        </p:spPr>
        <p:txBody>
          <a:bodyPr vert="horz" lIns="91440" tIns="45720" rIns="91440" bIns="45720" rtlCol="0" anchor="t">
            <a:noAutofit/>
          </a:bodyPr>
          <a:lstStyle>
            <a:lvl1pPr algn="l" defTabSz="457200" rtl="0" eaLnBrk="1" latinLnBrk="0" hangingPunct="1">
              <a:spcBef>
                <a:spcPct val="0"/>
              </a:spcBef>
              <a:buNone/>
              <a:defRPr sz="4000" b="1" kern="1200" cap="all">
                <a:solidFill>
                  <a:schemeClr val="tx1"/>
                </a:solidFill>
                <a:latin typeface="+mj-lt"/>
                <a:ea typeface="+mj-ea"/>
                <a:cs typeface="+mj-cs"/>
              </a:defRPr>
            </a:lvl1pPr>
          </a:lstStyle>
          <a:p>
            <a:pPr algn="r"/>
            <a:r>
              <a:rPr lang="en-US" sz="8000" dirty="0">
                <a:solidFill>
                  <a:schemeClr val="tx2">
                    <a:lumMod val="60000"/>
                    <a:lumOff val="40000"/>
                  </a:schemeClr>
                </a:solidFill>
              </a:rPr>
              <a:t>04</a:t>
            </a:r>
          </a:p>
        </p:txBody>
      </p:sp>
    </p:spTree>
    <p:extLst>
      <p:ext uri="{BB962C8B-B14F-4D97-AF65-F5344CB8AC3E}">
        <p14:creationId xmlns:p14="http://schemas.microsoft.com/office/powerpoint/2010/main" val="21998964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Exercise</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5060" name="AutoShape 4" descr="blob:https://web.whatsapp.com/4be9237d-cfc1-462e-ba51-978e9348df04"/>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Rectangle 6"/>
          <p:cNvSpPr/>
          <p:nvPr/>
        </p:nvSpPr>
        <p:spPr>
          <a:xfrm>
            <a:off x="460375" y="831273"/>
            <a:ext cx="8374867" cy="2554545"/>
          </a:xfrm>
          <a:prstGeom prst="rect">
            <a:avLst/>
          </a:prstGeom>
        </p:spPr>
        <p:txBody>
          <a:bodyPr wrap="square">
            <a:spAutoFit/>
          </a:bodyPr>
          <a:lstStyle/>
          <a:p>
            <a:r>
              <a:rPr lang="en-US" sz="2000" dirty="0"/>
              <a:t>Modify the default app , by adding text below the counting text. The text consist of a number of smile emojis. The number of emojis equal to the _counter value.</a:t>
            </a:r>
          </a:p>
          <a:p>
            <a:r>
              <a:rPr lang="en-US" sz="2000" dirty="0"/>
              <a:t>-----------------------------------------------------------------------------------------------</a:t>
            </a:r>
          </a:p>
          <a:p>
            <a:r>
              <a:rPr lang="en-US" sz="2000" dirty="0"/>
              <a:t>Can you replace the smile emoji with angry emoji in emoji number 5, 10, 15, etc.. ?</a:t>
            </a:r>
          </a:p>
          <a:p>
            <a:endParaRPr lang="en-US" sz="2000" dirty="0"/>
          </a:p>
          <a:p>
            <a:r>
              <a:rPr lang="en-US" sz="2000" dirty="0"/>
              <a:t>Also, add text to display your NRP and Name.</a:t>
            </a:r>
          </a:p>
        </p:txBody>
      </p:sp>
    </p:spTree>
    <p:extLst>
      <p:ext uri="{BB962C8B-B14F-4D97-AF65-F5344CB8AC3E}">
        <p14:creationId xmlns:p14="http://schemas.microsoft.com/office/powerpoint/2010/main" val="35481077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Homework</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5060" name="AutoShape 4" descr="blob:https://web.whatsapp.com/4be9237d-cfc1-462e-ba51-978e9348df04"/>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Rectangle 6"/>
          <p:cNvSpPr/>
          <p:nvPr/>
        </p:nvSpPr>
        <p:spPr>
          <a:xfrm>
            <a:off x="460375" y="831273"/>
            <a:ext cx="8374867" cy="2246769"/>
          </a:xfrm>
          <a:prstGeom prst="rect">
            <a:avLst/>
          </a:prstGeom>
        </p:spPr>
        <p:txBody>
          <a:bodyPr wrap="square">
            <a:spAutoFit/>
          </a:bodyPr>
          <a:lstStyle/>
          <a:p>
            <a:pPr marL="457200" indent="-457200" algn="just">
              <a:buFont typeface="+mj-lt"/>
              <a:buAutoNum type="arabicPeriod"/>
            </a:pPr>
            <a:r>
              <a:rPr lang="en-US" sz="2000" dirty="0"/>
              <a:t>Install Flutter on your computer.</a:t>
            </a:r>
          </a:p>
          <a:p>
            <a:pPr marL="457200" indent="-457200" algn="just">
              <a:buFont typeface="+mj-lt"/>
              <a:buAutoNum type="arabicPeriod"/>
            </a:pPr>
            <a:r>
              <a:rPr lang="en-US" sz="2000" dirty="0"/>
              <a:t>Take a selfie of you and your computer screen that shows that you are ready to create Flutter projects.</a:t>
            </a:r>
          </a:p>
          <a:p>
            <a:pPr marL="457200" indent="-457200" algn="just">
              <a:buFont typeface="+mj-lt"/>
              <a:buAutoNum type="arabicPeriod"/>
            </a:pPr>
            <a:r>
              <a:rPr lang="en-US" sz="2000" dirty="0"/>
              <a:t>Your screen must show the IDE (either Android Studio or VS Code) and emulator/</a:t>
            </a:r>
            <a:r>
              <a:rPr lang="en-US" sz="2000" dirty="0" err="1"/>
              <a:t>Bluestack</a:t>
            </a:r>
            <a:r>
              <a:rPr lang="en-US" sz="2000" dirty="0"/>
              <a:t>/browser that shows the result of your week 1 project (including the exercise).</a:t>
            </a:r>
          </a:p>
          <a:p>
            <a:pPr marL="457200" indent="-457200" algn="just">
              <a:buFont typeface="+mj-lt"/>
              <a:buAutoNum type="arabicPeriod"/>
            </a:pPr>
            <a:r>
              <a:rPr lang="en-US" sz="2000" dirty="0"/>
              <a:t>Submit at ULS before deadline.</a:t>
            </a:r>
          </a:p>
        </p:txBody>
      </p:sp>
    </p:spTree>
    <p:extLst>
      <p:ext uri="{BB962C8B-B14F-4D97-AF65-F5344CB8AC3E}">
        <p14:creationId xmlns:p14="http://schemas.microsoft.com/office/powerpoint/2010/main" val="2692952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ext Placeholder 3"/>
          <p:cNvSpPr txBox="1">
            <a:spLocks/>
          </p:cNvSpPr>
          <p:nvPr/>
        </p:nvSpPr>
        <p:spPr>
          <a:xfrm>
            <a:off x="4862945" y="778274"/>
            <a:ext cx="3946237" cy="407081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chemeClr val="tx1"/>
                </a:solidFill>
                <a:latin typeface="+mn-lt"/>
                <a:ea typeface="+mn-ea"/>
                <a:cs typeface="+mn-cs"/>
              </a:defRPr>
            </a:lvl1pPr>
            <a:lvl2pPr marL="457200" indent="0" algn="l" defTabSz="457200" rtl="0" eaLnBrk="1" latinLnBrk="0" hangingPunct="1">
              <a:spcBef>
                <a:spcPct val="20000"/>
              </a:spcBef>
              <a:buFont typeface="Arial"/>
              <a:buNone/>
              <a:defRPr sz="12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10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9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900" kern="1200">
                <a:solidFill>
                  <a:schemeClr val="tx1"/>
                </a:solidFill>
                <a:latin typeface="+mn-lt"/>
                <a:ea typeface="+mn-ea"/>
                <a:cs typeface="+mn-cs"/>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endParaRPr lang="en-US" dirty="0">
              <a:solidFill>
                <a:schemeClr val="bg1"/>
              </a:solidFill>
            </a:endParaRPr>
          </a:p>
        </p:txBody>
      </p:sp>
      <p:pic>
        <p:nvPicPr>
          <p:cNvPr id="24578" name="Picture 2" descr="Blue-man-Questions-Comments"/>
          <p:cNvPicPr>
            <a:picLocks noChangeAspect="1" noChangeArrowheads="1"/>
          </p:cNvPicPr>
          <p:nvPr/>
        </p:nvPicPr>
        <p:blipFill>
          <a:blip r:embed="rId3"/>
          <a:srcRect/>
          <a:stretch>
            <a:fillRect/>
          </a:stretch>
        </p:blipFill>
        <p:spPr bwMode="auto">
          <a:xfrm>
            <a:off x="388657" y="547551"/>
            <a:ext cx="4474288" cy="4624262"/>
          </a:xfrm>
          <a:prstGeom prst="rect">
            <a:avLst/>
          </a:prstGeom>
          <a:noFill/>
        </p:spPr>
      </p:pic>
    </p:spTree>
    <p:extLst>
      <p:ext uri="{BB962C8B-B14F-4D97-AF65-F5344CB8AC3E}">
        <p14:creationId xmlns:p14="http://schemas.microsoft.com/office/powerpoint/2010/main" val="749777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What is Flutter</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8" name="Content Placeholder 5"/>
          <p:cNvSpPr>
            <a:spLocks noGrp="1"/>
          </p:cNvSpPr>
          <p:nvPr>
            <p:ph idx="1"/>
          </p:nvPr>
        </p:nvSpPr>
        <p:spPr>
          <a:xfrm>
            <a:off x="4082902" y="1010093"/>
            <a:ext cx="4529470" cy="2200940"/>
          </a:xfrm>
        </p:spPr>
        <p:txBody>
          <a:bodyPr>
            <a:noAutofit/>
          </a:bodyPr>
          <a:lstStyle/>
          <a:p>
            <a:pPr>
              <a:buNone/>
            </a:pPr>
            <a:r>
              <a:rPr lang="en-US" sz="1600" dirty="0"/>
              <a:t>Flutter is Google’s UI toolkit for building beautiful, natively compiled applications for </a:t>
            </a:r>
            <a:r>
              <a:rPr lang="en-US" sz="1600" dirty="0">
                <a:hlinkClick r:id="rId3"/>
              </a:rPr>
              <a:t>mobile</a:t>
            </a:r>
            <a:r>
              <a:rPr lang="en-US" sz="1600" dirty="0"/>
              <a:t>, </a:t>
            </a:r>
            <a:r>
              <a:rPr lang="en-US" sz="1600" dirty="0">
                <a:hlinkClick r:id="rId4"/>
              </a:rPr>
              <a:t>web</a:t>
            </a:r>
            <a:r>
              <a:rPr lang="en-US" sz="1600" dirty="0"/>
              <a:t>, and </a:t>
            </a:r>
            <a:r>
              <a:rPr lang="en-US" sz="1600" dirty="0">
                <a:hlinkClick r:id="rId5"/>
              </a:rPr>
              <a:t>desktop</a:t>
            </a:r>
            <a:r>
              <a:rPr lang="en-US" sz="1600" dirty="0"/>
              <a:t> from a single codebase.</a:t>
            </a:r>
          </a:p>
        </p:txBody>
      </p:sp>
      <p:pic>
        <p:nvPicPr>
          <p:cNvPr id="1026" name="Picture 2"/>
          <p:cNvPicPr>
            <a:picLocks noChangeAspect="1" noChangeArrowheads="1"/>
          </p:cNvPicPr>
          <p:nvPr/>
        </p:nvPicPr>
        <p:blipFill>
          <a:blip r:embed="rId6"/>
          <a:srcRect/>
          <a:stretch>
            <a:fillRect/>
          </a:stretch>
        </p:blipFill>
        <p:spPr bwMode="auto">
          <a:xfrm>
            <a:off x="1104406" y="2493811"/>
            <a:ext cx="7005002" cy="2640402"/>
          </a:xfrm>
          <a:prstGeom prst="rect">
            <a:avLst/>
          </a:prstGeom>
          <a:noFill/>
          <a:ln w="9525">
            <a:noFill/>
            <a:miter lim="800000"/>
            <a:headEnd/>
            <a:tailEnd/>
          </a:ln>
          <a:effectLst/>
        </p:spPr>
      </p:pic>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29" name="Picture 5"/>
          <p:cNvPicPr>
            <a:picLocks noChangeAspect="1" noChangeArrowheads="1"/>
          </p:cNvPicPr>
          <p:nvPr/>
        </p:nvPicPr>
        <p:blipFill>
          <a:blip r:embed="rId7"/>
          <a:srcRect/>
          <a:stretch>
            <a:fillRect/>
          </a:stretch>
        </p:blipFill>
        <p:spPr bwMode="auto">
          <a:xfrm>
            <a:off x="706396" y="748025"/>
            <a:ext cx="2886075" cy="1704975"/>
          </a:xfrm>
          <a:prstGeom prst="rect">
            <a:avLst/>
          </a:prstGeom>
          <a:noFill/>
          <a:ln w="9525">
            <a:noFill/>
            <a:miter lim="800000"/>
            <a:headEnd/>
            <a:tailEnd/>
          </a:ln>
          <a:effectLst/>
        </p:spPr>
      </p:pic>
    </p:spTree>
    <p:extLst>
      <p:ext uri="{BB962C8B-B14F-4D97-AF65-F5344CB8AC3E}">
        <p14:creationId xmlns:p14="http://schemas.microsoft.com/office/powerpoint/2010/main" val="3592971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Topics and Evaluation	</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8" name="Content Placeholder 5"/>
          <p:cNvSpPr>
            <a:spLocks noGrp="1"/>
          </p:cNvSpPr>
          <p:nvPr>
            <p:ph idx="1"/>
          </p:nvPr>
        </p:nvSpPr>
        <p:spPr>
          <a:xfrm>
            <a:off x="460376" y="1010093"/>
            <a:ext cx="3748768" cy="2200940"/>
          </a:xfrm>
        </p:spPr>
        <p:txBody>
          <a:bodyPr>
            <a:noAutofit/>
          </a:bodyPr>
          <a:lstStyle/>
          <a:p>
            <a:pPr>
              <a:buNone/>
            </a:pPr>
            <a:r>
              <a:rPr lang="en-US" sz="1600" b="1" dirty="0"/>
              <a:t>Week 1-7</a:t>
            </a:r>
          </a:p>
          <a:p>
            <a:pPr>
              <a:buNone/>
            </a:pPr>
            <a:r>
              <a:rPr lang="en-US" sz="1600" dirty="0"/>
              <a:t>- Intro </a:t>
            </a:r>
            <a:r>
              <a:rPr lang="en-US" sz="1600" dirty="0" err="1"/>
              <a:t>dan</a:t>
            </a:r>
            <a:r>
              <a:rPr lang="en-US" sz="1600" dirty="0"/>
              <a:t> install</a:t>
            </a:r>
          </a:p>
          <a:p>
            <a:pPr>
              <a:buNone/>
            </a:pPr>
            <a:r>
              <a:rPr lang="en-US" sz="1600" dirty="0"/>
              <a:t>- Layout and Widget 1 (10%)</a:t>
            </a:r>
          </a:p>
          <a:p>
            <a:pPr>
              <a:buNone/>
            </a:pPr>
            <a:r>
              <a:rPr lang="en-US" sz="1600" dirty="0"/>
              <a:t>- Layout and Widget 2 (10%)</a:t>
            </a:r>
          </a:p>
          <a:p>
            <a:pPr>
              <a:buNone/>
            </a:pPr>
            <a:r>
              <a:rPr lang="en-US" sz="1600" dirty="0"/>
              <a:t>- Navigation and Builder (10%)</a:t>
            </a:r>
          </a:p>
          <a:p>
            <a:pPr>
              <a:buNone/>
            </a:pPr>
            <a:r>
              <a:rPr lang="en-US" sz="1600" dirty="0"/>
              <a:t>- Timer (10%)</a:t>
            </a:r>
          </a:p>
          <a:p>
            <a:pPr>
              <a:buNone/>
            </a:pPr>
            <a:r>
              <a:rPr lang="en-US" sz="1600" dirty="0"/>
              <a:t>- Shared preferences (10%)</a:t>
            </a:r>
          </a:p>
          <a:p>
            <a:pPr>
              <a:buNone/>
            </a:pPr>
            <a:r>
              <a:rPr lang="en-US" sz="1600" dirty="0"/>
              <a:t>- Animation and Motion</a:t>
            </a:r>
          </a:p>
          <a:p>
            <a:pPr>
              <a:buNone/>
            </a:pPr>
            <a:endParaRPr lang="en-US" sz="1600" dirty="0"/>
          </a:p>
          <a:p>
            <a:pPr>
              <a:buNone/>
            </a:pPr>
            <a:r>
              <a:rPr lang="en-US" sz="1600" dirty="0"/>
              <a:t>Project : Game  (50%)</a:t>
            </a:r>
          </a:p>
        </p:txBody>
      </p: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9" name="Content Placeholder 5"/>
          <p:cNvSpPr txBox="1">
            <a:spLocks/>
          </p:cNvSpPr>
          <p:nvPr/>
        </p:nvSpPr>
        <p:spPr>
          <a:xfrm>
            <a:off x="4480831" y="1010093"/>
            <a:ext cx="4663169" cy="2538240"/>
          </a:xfrm>
          <a:prstGeom prst="rect">
            <a:avLst/>
          </a:prstGeom>
        </p:spPr>
        <p:txBody>
          <a:bodyPr vert="horz" lIns="91440" tIns="45720" rIns="91440" bIns="45720" rtlCol="0">
            <a:noAutofit/>
          </a:bodyPr>
          <a:lstStyle/>
          <a:p>
            <a:pPr marL="342900" lvl="0" indent="-342900">
              <a:spcBef>
                <a:spcPct val="20000"/>
              </a:spcBef>
            </a:pPr>
            <a:r>
              <a:rPr lang="en-US" sz="1600" b="1" dirty="0"/>
              <a:t>Week 8-14</a:t>
            </a:r>
          </a:p>
          <a:p>
            <a:pPr marL="342900" lvl="0" indent="-342900">
              <a:spcBef>
                <a:spcPct val="20000"/>
              </a:spcBef>
            </a:pPr>
            <a:r>
              <a:rPr lang="en-US" sz="1600" dirty="0"/>
              <a:t>- Async and View Simple JSON  (10%)</a:t>
            </a:r>
          </a:p>
          <a:p>
            <a:pPr marL="342900" lvl="0" indent="-342900">
              <a:spcBef>
                <a:spcPct val="20000"/>
              </a:spcBef>
            </a:pPr>
            <a:r>
              <a:rPr lang="en-US" sz="1600" dirty="0"/>
              <a:t>- Parameters and Nested JSON (10%)</a:t>
            </a:r>
          </a:p>
          <a:p>
            <a:pPr marL="342900" indent="-342900">
              <a:spcBef>
                <a:spcPct val="20000"/>
              </a:spcBef>
            </a:pPr>
            <a:r>
              <a:rPr lang="en-US" sz="1600" dirty="0"/>
              <a:t>- Submission form (10%)</a:t>
            </a:r>
          </a:p>
          <a:p>
            <a:pPr marL="342900" indent="-342900">
              <a:spcBef>
                <a:spcPct val="20000"/>
              </a:spcBef>
            </a:pPr>
            <a:r>
              <a:rPr lang="en-US" sz="1600" dirty="0"/>
              <a:t>- Editing and Parent-child Handling(10%)</a:t>
            </a:r>
          </a:p>
          <a:p>
            <a:pPr marL="342900" indent="-342900">
              <a:spcBef>
                <a:spcPct val="20000"/>
              </a:spcBef>
            </a:pPr>
            <a:r>
              <a:rPr lang="en-US" sz="1600" dirty="0"/>
              <a:t>- Image picking and Uploading  (10%)</a:t>
            </a:r>
          </a:p>
          <a:p>
            <a:pPr lvl="0">
              <a:spcBef>
                <a:spcPct val="20000"/>
              </a:spcBef>
            </a:pPr>
            <a:r>
              <a:rPr lang="en-US" sz="1600" dirty="0"/>
              <a:t>- Local Database and local notification</a:t>
            </a:r>
          </a:p>
          <a:p>
            <a:pPr lvl="0">
              <a:spcBef>
                <a:spcPct val="20000"/>
              </a:spcBef>
            </a:pPr>
            <a:r>
              <a:rPr lang="en-US" sz="1600" dirty="0"/>
              <a:t>- Other Useful Plugins</a:t>
            </a:r>
          </a:p>
          <a:p>
            <a:pPr marL="342900" lvl="0" indent="-342900">
              <a:spcBef>
                <a:spcPct val="20000"/>
              </a:spcBef>
              <a:buFontTx/>
              <a:buChar char="-"/>
            </a:pPr>
            <a:endParaRPr lang="en-US" sz="1600" dirty="0"/>
          </a:p>
          <a:p>
            <a:pPr marL="342900" lvl="0" indent="-342900">
              <a:spcBef>
                <a:spcPct val="20000"/>
              </a:spcBef>
            </a:pPr>
            <a:r>
              <a:rPr lang="en-US" sz="1600" dirty="0"/>
              <a:t>Project : Information System (50%)</a:t>
            </a:r>
            <a:endParaRPr kumimoji="0" lang="en-US" sz="16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548107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67544" y="2180036"/>
            <a:ext cx="5424055" cy="752509"/>
          </a:xfrm>
        </p:spPr>
        <p:txBody>
          <a:bodyPr>
            <a:noAutofit/>
          </a:bodyPr>
          <a:lstStyle/>
          <a:p>
            <a:pPr algn="l"/>
            <a:r>
              <a:rPr lang="en-US" sz="3600" b="1" dirty="0">
                <a:solidFill>
                  <a:schemeClr val="accent1">
                    <a:lumMod val="20000"/>
                    <a:lumOff val="80000"/>
                  </a:schemeClr>
                </a:solidFill>
              </a:rPr>
              <a:t>Installation</a:t>
            </a:r>
            <a:br>
              <a:rPr lang="en-US" sz="3600" b="1" dirty="0">
                <a:solidFill>
                  <a:schemeClr val="accent1">
                    <a:lumMod val="20000"/>
                    <a:lumOff val="80000"/>
                  </a:schemeClr>
                </a:solidFill>
              </a:rPr>
            </a:br>
            <a:r>
              <a:rPr lang="en-US" sz="3600" b="1" dirty="0">
                <a:solidFill>
                  <a:schemeClr val="accent1">
                    <a:lumMod val="20000"/>
                    <a:lumOff val="80000"/>
                  </a:schemeClr>
                </a:solidFill>
              </a:rPr>
              <a:t>(windows)</a:t>
            </a:r>
          </a:p>
        </p:txBody>
      </p:sp>
      <p:sp>
        <p:nvSpPr>
          <p:cNvPr id="4" name="Title 1"/>
          <p:cNvSpPr txBox="1">
            <a:spLocks/>
          </p:cNvSpPr>
          <p:nvPr/>
        </p:nvSpPr>
        <p:spPr>
          <a:xfrm>
            <a:off x="1627907" y="2012758"/>
            <a:ext cx="1789545" cy="1391101"/>
          </a:xfrm>
          <a:prstGeom prst="rect">
            <a:avLst/>
          </a:prstGeom>
        </p:spPr>
        <p:txBody>
          <a:bodyPr vert="horz" lIns="91440" tIns="45720" rIns="91440" bIns="45720" rtlCol="0" anchor="t">
            <a:noAutofit/>
          </a:bodyPr>
          <a:lstStyle>
            <a:lvl1pPr algn="l" defTabSz="457200" rtl="0" eaLnBrk="1" latinLnBrk="0" hangingPunct="1">
              <a:spcBef>
                <a:spcPct val="0"/>
              </a:spcBef>
              <a:buNone/>
              <a:defRPr sz="4000" b="1" kern="1200" cap="all">
                <a:solidFill>
                  <a:schemeClr val="tx1"/>
                </a:solidFill>
                <a:latin typeface="+mj-lt"/>
                <a:ea typeface="+mj-ea"/>
                <a:cs typeface="+mj-cs"/>
              </a:defRPr>
            </a:lvl1pPr>
          </a:lstStyle>
          <a:p>
            <a:pPr algn="r"/>
            <a:r>
              <a:rPr lang="en-US" sz="8000" dirty="0">
                <a:solidFill>
                  <a:schemeClr val="tx2">
                    <a:lumMod val="60000"/>
                    <a:lumOff val="40000"/>
                  </a:schemeClr>
                </a:solidFill>
              </a:rPr>
              <a:t>01</a:t>
            </a:r>
          </a:p>
        </p:txBody>
      </p:sp>
      <p:sp>
        <p:nvSpPr>
          <p:cNvPr id="3" name="TextBox 2">
            <a:extLst>
              <a:ext uri="{FF2B5EF4-FFF2-40B4-BE49-F238E27FC236}">
                <a16:creationId xmlns:a16="http://schemas.microsoft.com/office/drawing/2014/main" id="{E3D3D7FD-80C9-7766-EC0E-5C477F35696A}"/>
              </a:ext>
            </a:extLst>
          </p:cNvPr>
          <p:cNvSpPr txBox="1"/>
          <p:nvPr/>
        </p:nvSpPr>
        <p:spPr>
          <a:xfrm>
            <a:off x="2190939" y="3494638"/>
            <a:ext cx="4993739" cy="646331"/>
          </a:xfrm>
          <a:prstGeom prst="rect">
            <a:avLst/>
          </a:prstGeom>
          <a:noFill/>
        </p:spPr>
        <p:txBody>
          <a:bodyPr wrap="none" rtlCol="0">
            <a:spAutoFit/>
          </a:bodyPr>
          <a:lstStyle/>
          <a:p>
            <a:r>
              <a:rPr lang="en-US" dirty="0">
                <a:solidFill>
                  <a:schemeClr val="bg1"/>
                </a:solidFill>
              </a:rPr>
              <a:t>For Mac user please follow the instructions in </a:t>
            </a:r>
            <a:br>
              <a:rPr lang="en-US" dirty="0">
                <a:solidFill>
                  <a:schemeClr val="bg1"/>
                </a:solidFill>
              </a:rPr>
            </a:br>
            <a:r>
              <a:rPr lang="en-US" dirty="0">
                <a:solidFill>
                  <a:schemeClr val="bg1"/>
                </a:solidFill>
              </a:rPr>
              <a:t>https://</a:t>
            </a:r>
            <a:r>
              <a:rPr lang="en-US" dirty="0" err="1">
                <a:solidFill>
                  <a:schemeClr val="bg1"/>
                </a:solidFill>
              </a:rPr>
              <a:t>docs.flutter.dev</a:t>
            </a:r>
            <a:r>
              <a:rPr lang="en-US" dirty="0">
                <a:solidFill>
                  <a:schemeClr val="bg1"/>
                </a:solidFill>
              </a:rPr>
              <a:t>/get-started/install/</a:t>
            </a:r>
            <a:r>
              <a:rPr lang="en-US" dirty="0" err="1">
                <a:solidFill>
                  <a:schemeClr val="bg1"/>
                </a:solidFill>
              </a:rPr>
              <a:t>macos</a:t>
            </a:r>
            <a:endParaRPr lang="en-US" dirty="0">
              <a:solidFill>
                <a:schemeClr val="bg1"/>
              </a:solidFill>
            </a:endParaRPr>
          </a:p>
        </p:txBody>
      </p:sp>
    </p:spTree>
    <p:extLst>
      <p:ext uri="{BB962C8B-B14F-4D97-AF65-F5344CB8AC3E}">
        <p14:creationId xmlns:p14="http://schemas.microsoft.com/office/powerpoint/2010/main" val="2199896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Installation</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9" name="Content Placeholder 8"/>
          <p:cNvSpPr>
            <a:spLocks noGrp="1"/>
          </p:cNvSpPr>
          <p:nvPr>
            <p:ph idx="1"/>
          </p:nvPr>
        </p:nvSpPr>
        <p:spPr>
          <a:xfrm>
            <a:off x="457200" y="783771"/>
            <a:ext cx="8229600" cy="3810852"/>
          </a:xfrm>
        </p:spPr>
        <p:txBody>
          <a:bodyPr>
            <a:normAutofit lnSpcReduction="10000"/>
          </a:bodyPr>
          <a:lstStyle/>
          <a:p>
            <a:pPr>
              <a:buNone/>
            </a:pPr>
            <a:r>
              <a:rPr lang="en-US" sz="2000" dirty="0">
                <a:hlinkClick r:id="rId3"/>
              </a:rPr>
              <a:t>https://flutter.dev/docs/get-started/install/windows</a:t>
            </a:r>
            <a:endParaRPr lang="en-US" sz="2000" dirty="0"/>
          </a:p>
          <a:p>
            <a:pPr>
              <a:buNone/>
            </a:pPr>
            <a:r>
              <a:rPr lang="en-US" sz="2400" dirty="0"/>
              <a:t>1. Download and extract to a certain directory. Ex: c:\flutter . Or clone via git  (d:\flutter)</a:t>
            </a:r>
          </a:p>
          <a:p>
            <a:pPr>
              <a:buNone/>
            </a:pPr>
            <a:r>
              <a:rPr lang="en-US" sz="2400" dirty="0">
                <a:solidFill>
                  <a:srgbClr val="FF0000"/>
                </a:solidFill>
              </a:rPr>
              <a:t>     </a:t>
            </a:r>
            <a:r>
              <a:rPr lang="en-US" sz="2400" dirty="0" err="1">
                <a:solidFill>
                  <a:srgbClr val="FF0000"/>
                </a:solidFill>
              </a:rPr>
              <a:t>git</a:t>
            </a:r>
            <a:r>
              <a:rPr lang="en-US" sz="2400" dirty="0">
                <a:solidFill>
                  <a:srgbClr val="FF0000"/>
                </a:solidFill>
              </a:rPr>
              <a:t> clone https://github.com/flutter/flutter.git -b stable</a:t>
            </a:r>
          </a:p>
          <a:p>
            <a:pPr>
              <a:buNone/>
            </a:pPr>
            <a:r>
              <a:rPr lang="en-US" sz="2400" dirty="0"/>
              <a:t>2. Open </a:t>
            </a:r>
            <a:r>
              <a:rPr lang="en-US" sz="2400" b="1" dirty="0"/>
              <a:t>Edit environment variables for your account</a:t>
            </a:r>
            <a:r>
              <a:rPr lang="en-US" sz="2400" dirty="0"/>
              <a:t>. Add path you set in no 1  + “\bin”  -&gt; d:\flutter\bin</a:t>
            </a:r>
          </a:p>
          <a:p>
            <a:pPr>
              <a:buNone/>
            </a:pPr>
            <a:r>
              <a:rPr lang="en-US" sz="2400" dirty="0"/>
              <a:t>3. Open </a:t>
            </a:r>
            <a:r>
              <a:rPr lang="en-US" sz="2400" dirty="0" err="1"/>
              <a:t>cmd</a:t>
            </a:r>
            <a:r>
              <a:rPr lang="en-US" sz="2400" dirty="0"/>
              <a:t> . Run</a:t>
            </a:r>
            <a:br>
              <a:rPr lang="en-US" sz="2400" dirty="0"/>
            </a:br>
            <a:r>
              <a:rPr lang="en-US" sz="2400" dirty="0">
                <a:solidFill>
                  <a:srgbClr val="FF0000"/>
                </a:solidFill>
              </a:rPr>
              <a:t> flutter doctor</a:t>
            </a:r>
          </a:p>
          <a:p>
            <a:pPr>
              <a:buNone/>
            </a:pPr>
            <a:r>
              <a:rPr lang="en-US" sz="2400" dirty="0"/>
              <a:t>	to view the environment for flutter development in your computer</a:t>
            </a:r>
          </a:p>
          <a:p>
            <a:pPr>
              <a:buNone/>
            </a:pPr>
            <a:endParaRPr lang="en-US" sz="2400" dirty="0">
              <a:solidFill>
                <a:srgbClr val="FF0000"/>
              </a:solidFill>
            </a:endParaRPr>
          </a:p>
        </p:txBody>
      </p:sp>
    </p:spTree>
    <p:extLst>
      <p:ext uri="{BB962C8B-B14F-4D97-AF65-F5344CB8AC3E}">
        <p14:creationId xmlns:p14="http://schemas.microsoft.com/office/powerpoint/2010/main" val="3548107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Installation (for Mac User)</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9" name="Content Placeholder 8"/>
          <p:cNvSpPr>
            <a:spLocks noGrp="1"/>
          </p:cNvSpPr>
          <p:nvPr>
            <p:ph idx="1"/>
          </p:nvPr>
        </p:nvSpPr>
        <p:spPr>
          <a:xfrm>
            <a:off x="457200" y="783771"/>
            <a:ext cx="8229600" cy="3810852"/>
          </a:xfrm>
        </p:spPr>
        <p:txBody>
          <a:bodyPr>
            <a:normAutofit/>
          </a:bodyPr>
          <a:lstStyle/>
          <a:p>
            <a:pPr marL="457200" indent="-457200">
              <a:buAutoNum type="arabicPeriod"/>
            </a:pPr>
            <a:r>
              <a:rPr lang="en-US" sz="2400" dirty="0"/>
              <a:t>For Mac user please follow the instructions in </a:t>
            </a:r>
            <a:br>
              <a:rPr lang="en-US" sz="2400" dirty="0"/>
            </a:br>
            <a:r>
              <a:rPr lang="en-US" sz="2400" dirty="0">
                <a:hlinkClick r:id="rId3"/>
              </a:rPr>
              <a:t>https://docs.flutter.dev/get-started/install/macos</a:t>
            </a:r>
            <a:endParaRPr lang="en-US" sz="2400" dirty="0"/>
          </a:p>
          <a:p>
            <a:pPr marL="457200" indent="-457200">
              <a:buAutoNum type="arabicPeriod"/>
            </a:pPr>
            <a:r>
              <a:rPr lang="en-US" sz="2400" dirty="0"/>
              <a:t>To add flutter command to environment variable, please follow the Stack Overflow solution here:</a:t>
            </a:r>
            <a:br>
              <a:rPr lang="en-US" sz="2400" dirty="0"/>
            </a:br>
            <a:r>
              <a:rPr lang="en-US" sz="2400" dirty="0">
                <a:hlinkClick r:id="rId4"/>
              </a:rPr>
              <a:t>https://stackoverflow.com/a/53901244</a:t>
            </a:r>
            <a:endParaRPr lang="en-US" sz="2400" dirty="0"/>
          </a:p>
          <a:p>
            <a:pPr marL="457200" indent="-457200">
              <a:buAutoNum type="arabicPeriod"/>
            </a:pPr>
            <a:endParaRPr lang="en-US" sz="2400" dirty="0"/>
          </a:p>
          <a:p>
            <a:pPr>
              <a:buNone/>
            </a:pPr>
            <a:endParaRPr lang="en-US" sz="2400" dirty="0"/>
          </a:p>
          <a:p>
            <a:pPr>
              <a:buNone/>
            </a:pPr>
            <a:endParaRPr lang="en-US" sz="2400" dirty="0">
              <a:solidFill>
                <a:srgbClr val="FF0000"/>
              </a:solidFill>
            </a:endParaRPr>
          </a:p>
        </p:txBody>
      </p:sp>
    </p:spTree>
    <p:extLst>
      <p:ext uri="{BB962C8B-B14F-4D97-AF65-F5344CB8AC3E}">
        <p14:creationId xmlns:p14="http://schemas.microsoft.com/office/powerpoint/2010/main" val="4066535295"/>
      </p:ext>
    </p:extLst>
  </p:cSld>
  <p:clrMapOvr>
    <a:masterClrMapping/>
  </p:clrMapOvr>
</p:sld>
</file>

<file path=ppt/theme/theme1.xml><?xml version="1.0" encoding="utf-8"?>
<a:theme xmlns:a="http://schemas.openxmlformats.org/drawingml/2006/main" name="Informatik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Informatika.potx</Template>
  <TotalTime>25386</TotalTime>
  <Words>2591</Words>
  <Application>Microsoft Office PowerPoint</Application>
  <PresentationFormat>On-screen Show (16:9)</PresentationFormat>
  <Paragraphs>273</Paragraphs>
  <Slides>48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Calibri</vt:lpstr>
      <vt:lpstr>Consolas</vt:lpstr>
      <vt:lpstr>Wingdings</vt:lpstr>
      <vt:lpstr>Informatika</vt:lpstr>
      <vt:lpstr>Introduction and Installation</vt:lpstr>
      <vt:lpstr>Why Flutter</vt:lpstr>
      <vt:lpstr>Compari son</vt:lpstr>
      <vt:lpstr>Why Flutter</vt:lpstr>
      <vt:lpstr>What is Flutter</vt:lpstr>
      <vt:lpstr>Topics and Evaluation </vt:lpstr>
      <vt:lpstr>Installation (windows)</vt:lpstr>
      <vt:lpstr>Installation</vt:lpstr>
      <vt:lpstr>Installation (for Mac User)</vt:lpstr>
      <vt:lpstr>Installation (2) – flutter doctor</vt:lpstr>
      <vt:lpstr>Installation (2) – flutter doctor</vt:lpstr>
      <vt:lpstr>Installation (3) – Plugin anstud</vt:lpstr>
      <vt:lpstr>Installation (4) – vscode extension</vt:lpstr>
      <vt:lpstr>Hello world</vt:lpstr>
      <vt:lpstr>First Flutter Project (anstud)</vt:lpstr>
      <vt:lpstr>Run Flutter Project (anstud)</vt:lpstr>
      <vt:lpstr>Run Flutter Project (XCode)</vt:lpstr>
      <vt:lpstr>First Flutter Project (VS Code)</vt:lpstr>
      <vt:lpstr>Run Flutter Project (VS Code)</vt:lpstr>
      <vt:lpstr>Run Flutter Project (VS Code)</vt:lpstr>
      <vt:lpstr>Switch Device (VS code)</vt:lpstr>
      <vt:lpstr>Run Flutter with bluestack (vs code)</vt:lpstr>
      <vt:lpstr>The hot reload</vt:lpstr>
      <vt:lpstr>About the click in FAB</vt:lpstr>
      <vt:lpstr>The dart</vt:lpstr>
      <vt:lpstr>Dart</vt:lpstr>
      <vt:lpstr>Variable Declaration</vt:lpstr>
      <vt:lpstr>Numbers</vt:lpstr>
      <vt:lpstr>Strings</vt:lpstr>
      <vt:lpstr>Boolean</vt:lpstr>
      <vt:lpstr>Lists</vt:lpstr>
      <vt:lpstr>Maps</vt:lpstr>
      <vt:lpstr>Runes</vt:lpstr>
      <vt:lpstr>Arithmetic Operator</vt:lpstr>
      <vt:lpstr>Equality and Relational Operator</vt:lpstr>
      <vt:lpstr>Type Test Operator</vt:lpstr>
      <vt:lpstr>Assigment Operator</vt:lpstr>
      <vt:lpstr>Logical Operator</vt:lpstr>
      <vt:lpstr>Conditional Expression </vt:lpstr>
      <vt:lpstr>Cascade notation</vt:lpstr>
      <vt:lpstr>The Logic Flow</vt:lpstr>
      <vt:lpstr>Function</vt:lpstr>
      <vt:lpstr>Import Packages</vt:lpstr>
      <vt:lpstr>Asynchronous</vt:lpstr>
      <vt:lpstr>Exercise</vt:lpstr>
      <vt:lpstr>Exercise</vt:lpstr>
      <vt:lpstr>Homework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Fikri Baharuddin</cp:lastModifiedBy>
  <cp:revision>1054</cp:revision>
  <dcterms:created xsi:type="dcterms:W3CDTF">2010-04-12T23:12:02Z</dcterms:created>
  <dcterms:modified xsi:type="dcterms:W3CDTF">2025-02-20T02:35:07Z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